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2" r:id="rId3"/>
  </p:sldMasterIdLst>
  <p:notesMasterIdLst>
    <p:notesMasterId r:id="rId22"/>
  </p:notesMasterIdLst>
  <p:sldIdLst>
    <p:sldId id="256" r:id="rId4"/>
    <p:sldId id="257" r:id="rId5"/>
    <p:sldId id="259" r:id="rId6"/>
    <p:sldId id="260"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guide id="3" pos="340">
          <p15:clr>
            <a:srgbClr val="000000"/>
          </p15:clr>
        </p15:guide>
        <p15:guide id="4" orient="horz" pos="3974">
          <p15:clr>
            <a:srgbClr val="000000"/>
          </p15:clr>
        </p15:guide>
        <p15:guide id="5" pos="5420">
          <p15:clr>
            <a:srgbClr val="000000"/>
          </p15:clr>
        </p15:guide>
        <p15:guide id="6" orient="horz" pos="346">
          <p15:clr>
            <a:srgbClr val="000000"/>
          </p15:clr>
        </p15:guide>
        <p15:guide id="7" pos="476">
          <p15:clr>
            <a:srgbClr val="000000"/>
          </p15:clr>
        </p15:guide>
        <p15:guide id="8" orient="horz" pos="482">
          <p15:clr>
            <a:srgbClr val="000000"/>
          </p15:clr>
        </p15:guide>
        <p15:guide id="9" orient="horz" pos="3838">
          <p15:clr>
            <a:srgbClr val="000000"/>
          </p15:clr>
        </p15:guide>
        <p15:guide id="10" pos="5284">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0" roundtripDataSignature="AMtx7mhLHDD0SsEl+mfeqiED1TxFVhu0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BE6A45-D660-4505-9638-4CD2B82A2155}">
  <a:tblStyle styleId="{71BE6A45-D660-4505-9638-4CD2B82A215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72"/>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 name="Google Shape;2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 about labelling/ talk about green cardigans… not uniform! PE kit not needed until after half term.</a:t>
            </a:r>
            <a:endParaRPr/>
          </a:p>
        </p:txBody>
      </p:sp>
      <p:sp>
        <p:nvSpPr>
          <p:cNvPr id="137" name="Google Shape;137;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8b044a472_0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50" name="Google Shape;150;g58b044a472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58b044a472_0_3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11</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1" name="Google Shape;171;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Gill</a:t>
            </a:r>
            <a:endParaRPr/>
          </a:p>
        </p:txBody>
      </p:sp>
      <p:sp>
        <p:nvSpPr>
          <p:cNvPr id="178" name="Google Shape;17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Gill</a:t>
            </a:r>
            <a:endParaRPr/>
          </a:p>
        </p:txBody>
      </p:sp>
      <p:sp>
        <p:nvSpPr>
          <p:cNvPr id="188" name="Google Shape;188;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Gill</a:t>
            </a:r>
            <a:endParaRPr/>
          </a:p>
        </p:txBody>
      </p:sp>
      <p:sp>
        <p:nvSpPr>
          <p:cNvPr id="196" name="Google Shape;19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Gill</a:t>
            </a:r>
            <a:endParaRPr/>
          </a:p>
        </p:txBody>
      </p:sp>
      <p:sp>
        <p:nvSpPr>
          <p:cNvPr id="204" name="Google Shape;204;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 name="Google Shape;3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8b044a472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0" name="Google Shape;60;g58b044a47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g58b044a472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8b044a472_0_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72" name="Google Shape;72;g58b044a472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g58b044a472_0_5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5</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20"/>
          <p:cNvSpPr>
            <a:spLocks noGrp="1"/>
          </p:cNvSpPr>
          <p:nvPr>
            <p:ph type="title"/>
          </p:nvPr>
        </p:nvSpPr>
        <p:spPr>
          <a:xfrm>
            <a:off x="457198" y="478895"/>
            <a:ext cx="8220075" cy="994306"/>
          </a:xfrm>
          <a:prstGeom prst="roundRect">
            <a:avLst>
              <a:gd name="adj" fmla="val 2082"/>
            </a:avLst>
          </a:prstGeom>
          <a:noFill/>
          <a:ln>
            <a:noFill/>
          </a:ln>
        </p:spPr>
        <p:txBody>
          <a:bodyPr spcFirstLastPara="1" wrap="square" lIns="252000" tIns="252000" rIns="252000" bIns="252000" anchor="ctr" anchorCtr="1"/>
          <a:lstStyle>
            <a:lvl1pPr lvl="0" algn="l">
              <a:lnSpc>
                <a:spcPct val="90000"/>
              </a:lnSpc>
              <a:spcBef>
                <a:spcPts val="0"/>
              </a:spcBef>
              <a:spcAft>
                <a:spcPts val="0"/>
              </a:spcAft>
              <a:buSzPts val="1400"/>
              <a:buNone/>
              <a:defRPr>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 name="Google Shape;19;p20"/>
          <p:cNvSpPr>
            <a:spLocks noGrp="1"/>
          </p:cNvSpPr>
          <p:nvPr>
            <p:ph type="body" idx="1"/>
          </p:nvPr>
        </p:nvSpPr>
        <p:spPr>
          <a:xfrm>
            <a:off x="755651" y="1513946"/>
            <a:ext cx="7632700" cy="4578880"/>
          </a:xfrm>
          <a:prstGeom prst="roundRect">
            <a:avLst>
              <a:gd name="adj" fmla="val 558"/>
            </a:avLst>
          </a:prstGeom>
          <a:noFill/>
          <a:ln>
            <a:noFill/>
          </a:ln>
        </p:spPr>
        <p:txBody>
          <a:bodyPr spcFirstLastPara="1" wrap="square" lIns="0" tIns="0" rIns="0" bIns="0" anchor="t" anchorCtr="0"/>
          <a:lstStyle>
            <a:lvl1pPr marL="457200" lvl="0" indent="-228600" algn="l">
              <a:lnSpc>
                <a:spcPct val="90000"/>
              </a:lnSpc>
              <a:spcBef>
                <a:spcPts val="1000"/>
              </a:spcBef>
              <a:spcAft>
                <a:spcPts val="0"/>
              </a:spcAft>
              <a:buClr>
                <a:srgbClr val="1C1C1C"/>
              </a:buClr>
              <a:buSzPts val="1800"/>
              <a:buNone/>
              <a:defRPr/>
            </a:lvl1pPr>
            <a:lvl2pPr marL="914400" lvl="1" indent="-342900" algn="l">
              <a:lnSpc>
                <a:spcPct val="90000"/>
              </a:lnSpc>
              <a:spcBef>
                <a:spcPts val="500"/>
              </a:spcBef>
              <a:spcAft>
                <a:spcPts val="0"/>
              </a:spcAft>
              <a:buClr>
                <a:srgbClr val="1C1C1C"/>
              </a:buClr>
              <a:buSzPts val="1800"/>
              <a:buChar char="•"/>
              <a:defRPr/>
            </a:lvl2pPr>
            <a:lvl3pPr marL="1371600" lvl="2" indent="-342900" algn="l">
              <a:lnSpc>
                <a:spcPct val="90000"/>
              </a:lnSpc>
              <a:spcBef>
                <a:spcPts val="500"/>
              </a:spcBef>
              <a:spcAft>
                <a:spcPts val="0"/>
              </a:spcAft>
              <a:buClr>
                <a:srgbClr val="1C1C1C"/>
              </a:buClr>
              <a:buSzPts val="1800"/>
              <a:buChar char="•"/>
              <a:defRPr/>
            </a:lvl3pPr>
            <a:lvl4pPr marL="1828800" lvl="3" indent="-342900" algn="l">
              <a:lnSpc>
                <a:spcPct val="90000"/>
              </a:lnSpc>
              <a:spcBef>
                <a:spcPts val="500"/>
              </a:spcBef>
              <a:spcAft>
                <a:spcPts val="0"/>
              </a:spcAft>
              <a:buClr>
                <a:srgbClr val="1C1C1C"/>
              </a:buClr>
              <a:buSzPts val="1800"/>
              <a:buChar char="•"/>
              <a:defRPr/>
            </a:lvl4pPr>
            <a:lvl5pPr marL="2286000" lvl="4" indent="-342900" algn="l">
              <a:lnSpc>
                <a:spcPct val="90000"/>
              </a:lnSpc>
              <a:spcBef>
                <a:spcPts val="500"/>
              </a:spcBef>
              <a:spcAft>
                <a:spcPts val="0"/>
              </a:spcAft>
              <a:buClr>
                <a:srgbClr val="1C1C1C"/>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7"/>
          <p:cNvSpPr>
            <a:spLocks noGrp="1"/>
          </p:cNvSpPr>
          <p:nvPr>
            <p:ph type="title"/>
          </p:nvPr>
        </p:nvSpPr>
        <p:spPr>
          <a:xfrm>
            <a:off x="490537" y="695325"/>
            <a:ext cx="8162925" cy="1150937"/>
          </a:xfrm>
          <a:prstGeom prst="roundRect">
            <a:avLst>
              <a:gd name="adj" fmla="val 2082"/>
            </a:avLst>
          </a:prstGeom>
          <a:noFill/>
          <a:ln>
            <a:noFill/>
          </a:ln>
        </p:spPr>
        <p:txBody>
          <a:bodyPr spcFirstLastPara="1" wrap="square" lIns="252000" tIns="252000" rIns="252000" bIns="252000" anchor="ctr" anchorCtr="1"/>
          <a:lstStyle>
            <a:lvl1pPr marR="0" lvl="0"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9pPr>
          </a:lstStyle>
          <a:p>
            <a:endParaRPr/>
          </a:p>
        </p:txBody>
      </p:sp>
      <p:sp>
        <p:nvSpPr>
          <p:cNvPr id="11" name="Google Shape;11;p17"/>
          <p:cNvSpPr>
            <a:spLocks noGrp="1"/>
          </p:cNvSpPr>
          <p:nvPr>
            <p:ph type="body" idx="1"/>
          </p:nvPr>
        </p:nvSpPr>
        <p:spPr>
          <a:xfrm>
            <a:off x="490537" y="1957387"/>
            <a:ext cx="8162925" cy="4387850"/>
          </a:xfrm>
          <a:prstGeom prst="roundRect">
            <a:avLst>
              <a:gd name="adj" fmla="val 558"/>
            </a:avLst>
          </a:prstGeom>
          <a:noFill/>
          <a:ln>
            <a:noFill/>
          </a:ln>
        </p:spPr>
        <p:txBody>
          <a:bodyPr spcFirstLastPara="1" wrap="square" lIns="252000" tIns="252000" rIns="252000" bIns="252000" anchor="t" anchorCtr="0"/>
          <a:lstStyle>
            <a:lvl1pPr marL="457200" marR="0" lvl="0" indent="-342900" algn="l" rtl="0">
              <a:lnSpc>
                <a:spcPct val="90000"/>
              </a:lnSpc>
              <a:spcBef>
                <a:spcPts val="1000"/>
              </a:spcBef>
              <a:spcAft>
                <a:spcPts val="0"/>
              </a:spcAft>
              <a:buClr>
                <a:srgbClr val="1C1C1C"/>
              </a:buClr>
              <a:buSzPts val="1800"/>
              <a:buFont typeface="Arial"/>
              <a:buChar char="•"/>
              <a:defRPr sz="1800" b="0" i="0" u="none" strike="noStrike" cap="none">
                <a:solidFill>
                  <a:srgbClr val="1C1C1C"/>
                </a:solidFill>
                <a:latin typeface="Arial"/>
                <a:ea typeface="Arial"/>
                <a:cs typeface="Arial"/>
                <a:sym typeface="Arial"/>
              </a:defRPr>
            </a:lvl1pPr>
            <a:lvl2pPr marL="914400" marR="0" lvl="1" indent="-330200" algn="l" rtl="0">
              <a:lnSpc>
                <a:spcPct val="90000"/>
              </a:lnSpc>
              <a:spcBef>
                <a:spcPts val="500"/>
              </a:spcBef>
              <a:spcAft>
                <a:spcPts val="0"/>
              </a:spcAft>
              <a:buClr>
                <a:srgbClr val="1C1C1C"/>
              </a:buClr>
              <a:buSzPts val="1600"/>
              <a:buFont typeface="Arial"/>
              <a:buChar char="•"/>
              <a:defRPr sz="1600" b="0" i="0" u="none" strike="noStrike" cap="none">
                <a:solidFill>
                  <a:srgbClr val="1C1C1C"/>
                </a:solidFill>
                <a:latin typeface="Arial"/>
                <a:ea typeface="Arial"/>
                <a:cs typeface="Arial"/>
                <a:sym typeface="Arial"/>
              </a:defRPr>
            </a:lvl2pPr>
            <a:lvl3pPr marL="1371600" marR="0" lvl="2"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3pPr>
            <a:lvl4pPr marL="1828800" marR="0" lvl="3"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4pPr>
            <a:lvl5pPr marL="2286000" marR="0" lvl="4"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
        <p:cNvGrpSpPr/>
        <p:nvPr/>
      </p:nvGrpSpPr>
      <p:grpSpPr>
        <a:xfrm>
          <a:off x="0" y="0"/>
          <a:ext cx="0" cy="0"/>
          <a:chOff x="0" y="0"/>
          <a:chExt cx="0" cy="0"/>
        </a:xfrm>
      </p:grpSpPr>
      <p:sp>
        <p:nvSpPr>
          <p:cNvPr id="14" name="Google Shape;14;p19"/>
          <p:cNvSpPr/>
          <p:nvPr/>
        </p:nvSpPr>
        <p:spPr>
          <a:xfrm>
            <a:off x="457200" y="438150"/>
            <a:ext cx="8220075" cy="5957887"/>
          </a:xfrm>
          <a:prstGeom prst="roundRect">
            <a:avLst>
              <a:gd name="adj" fmla="val 572"/>
            </a:avLst>
          </a:prstGeom>
          <a:solidFill>
            <a:schemeClr val="lt1">
              <a:alpha val="89019"/>
            </a:schemeClr>
          </a:solidFill>
          <a:ln w="25400" cap="rnd"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300"/>
              <a:buFont typeface="Arial"/>
              <a:buNone/>
            </a:pPr>
            <a:r>
              <a:rPr lang="en-US" sz="1300" b="0"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5" name="Google Shape;15;p19"/>
          <p:cNvSpPr>
            <a:spLocks noGrp="1"/>
          </p:cNvSpPr>
          <p:nvPr>
            <p:ph type="title"/>
          </p:nvPr>
        </p:nvSpPr>
        <p:spPr>
          <a:xfrm>
            <a:off x="490537" y="695325"/>
            <a:ext cx="8162925" cy="1150937"/>
          </a:xfrm>
          <a:prstGeom prst="roundRect">
            <a:avLst>
              <a:gd name="adj" fmla="val 2082"/>
            </a:avLst>
          </a:prstGeom>
          <a:noFill/>
          <a:ln>
            <a:noFill/>
          </a:ln>
        </p:spPr>
        <p:txBody>
          <a:bodyPr spcFirstLastPara="1" wrap="square" lIns="252000" tIns="252000" rIns="252000" bIns="252000" anchor="ctr" anchorCtr="1"/>
          <a:lstStyle>
            <a:lvl1pPr marR="0" lvl="0"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9pPr>
          </a:lstStyle>
          <a:p>
            <a:endParaRPr/>
          </a:p>
        </p:txBody>
      </p:sp>
      <p:sp>
        <p:nvSpPr>
          <p:cNvPr id="16" name="Google Shape;16;p19"/>
          <p:cNvSpPr>
            <a:spLocks noGrp="1"/>
          </p:cNvSpPr>
          <p:nvPr>
            <p:ph type="body" idx="1"/>
          </p:nvPr>
        </p:nvSpPr>
        <p:spPr>
          <a:xfrm>
            <a:off x="490537" y="1957387"/>
            <a:ext cx="8162925" cy="4387850"/>
          </a:xfrm>
          <a:prstGeom prst="roundRect">
            <a:avLst>
              <a:gd name="adj" fmla="val 558"/>
            </a:avLst>
          </a:prstGeom>
          <a:noFill/>
          <a:ln>
            <a:noFill/>
          </a:ln>
        </p:spPr>
        <p:txBody>
          <a:bodyPr spcFirstLastPara="1" wrap="square" lIns="252000" tIns="252000" rIns="252000" bIns="252000" anchor="t" anchorCtr="0"/>
          <a:lstStyle>
            <a:lvl1pPr marL="457200" marR="0" lvl="0" indent="-342900" algn="l" rtl="0">
              <a:lnSpc>
                <a:spcPct val="90000"/>
              </a:lnSpc>
              <a:spcBef>
                <a:spcPts val="1000"/>
              </a:spcBef>
              <a:spcAft>
                <a:spcPts val="0"/>
              </a:spcAft>
              <a:buClr>
                <a:srgbClr val="1C1C1C"/>
              </a:buClr>
              <a:buSzPts val="1800"/>
              <a:buFont typeface="Arial"/>
              <a:buChar char="•"/>
              <a:defRPr sz="1800" b="0" i="0" u="none" strike="noStrike" cap="none">
                <a:solidFill>
                  <a:srgbClr val="1C1C1C"/>
                </a:solidFill>
                <a:latin typeface="Arial"/>
                <a:ea typeface="Arial"/>
                <a:cs typeface="Arial"/>
                <a:sym typeface="Arial"/>
              </a:defRPr>
            </a:lvl1pPr>
            <a:lvl2pPr marL="914400" marR="0" lvl="1" indent="-330200" algn="l" rtl="0">
              <a:lnSpc>
                <a:spcPct val="90000"/>
              </a:lnSpc>
              <a:spcBef>
                <a:spcPts val="500"/>
              </a:spcBef>
              <a:spcAft>
                <a:spcPts val="0"/>
              </a:spcAft>
              <a:buClr>
                <a:srgbClr val="1C1C1C"/>
              </a:buClr>
              <a:buSzPts val="1600"/>
              <a:buFont typeface="Arial"/>
              <a:buChar char="•"/>
              <a:defRPr sz="1600" b="0" i="0" u="none" strike="noStrike" cap="none">
                <a:solidFill>
                  <a:srgbClr val="1C1C1C"/>
                </a:solidFill>
                <a:latin typeface="Arial"/>
                <a:ea typeface="Arial"/>
                <a:cs typeface="Arial"/>
                <a:sym typeface="Arial"/>
              </a:defRPr>
            </a:lvl2pPr>
            <a:lvl3pPr marL="1371600" marR="0" lvl="2"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3pPr>
            <a:lvl4pPr marL="1828800" marR="0" lvl="3"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4pPr>
            <a:lvl5pPr marL="2286000" marR="0" lvl="4"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
        <p:cNvGrpSpPr/>
        <p:nvPr/>
      </p:nvGrpSpPr>
      <p:grpSpPr>
        <a:xfrm>
          <a:off x="0" y="0"/>
          <a:ext cx="0" cy="0"/>
          <a:chOff x="0" y="0"/>
          <a:chExt cx="0" cy="0"/>
        </a:xfrm>
      </p:grpSpPr>
      <p:sp>
        <p:nvSpPr>
          <p:cNvPr id="21" name="Google Shape;21;p21"/>
          <p:cNvSpPr>
            <a:spLocks noGrp="1"/>
          </p:cNvSpPr>
          <p:nvPr>
            <p:ph type="title"/>
          </p:nvPr>
        </p:nvSpPr>
        <p:spPr>
          <a:xfrm>
            <a:off x="490537" y="695325"/>
            <a:ext cx="8162925" cy="1150937"/>
          </a:xfrm>
          <a:prstGeom prst="roundRect">
            <a:avLst>
              <a:gd name="adj" fmla="val 2082"/>
            </a:avLst>
          </a:prstGeom>
          <a:noFill/>
          <a:ln>
            <a:noFill/>
          </a:ln>
        </p:spPr>
        <p:txBody>
          <a:bodyPr spcFirstLastPara="1" wrap="square" lIns="252000" tIns="252000" rIns="252000" bIns="252000" anchor="ctr" anchorCtr="1"/>
          <a:lstStyle>
            <a:lvl1pPr marR="0" lvl="0"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4000" b="1" i="0" u="none" strike="noStrike" cap="none">
                <a:solidFill>
                  <a:srgbClr val="1C1C1C"/>
                </a:solidFill>
                <a:latin typeface="Arial"/>
                <a:ea typeface="Arial"/>
                <a:cs typeface="Arial"/>
                <a:sym typeface="Arial"/>
              </a:defRPr>
            </a:lvl9pPr>
          </a:lstStyle>
          <a:p>
            <a:endParaRPr/>
          </a:p>
        </p:txBody>
      </p:sp>
      <p:sp>
        <p:nvSpPr>
          <p:cNvPr id="22" name="Google Shape;22;p21"/>
          <p:cNvSpPr>
            <a:spLocks noGrp="1"/>
          </p:cNvSpPr>
          <p:nvPr>
            <p:ph type="body" idx="1"/>
          </p:nvPr>
        </p:nvSpPr>
        <p:spPr>
          <a:xfrm>
            <a:off x="490537" y="1957387"/>
            <a:ext cx="8162925" cy="4387850"/>
          </a:xfrm>
          <a:prstGeom prst="roundRect">
            <a:avLst>
              <a:gd name="adj" fmla="val 558"/>
            </a:avLst>
          </a:prstGeom>
          <a:noFill/>
          <a:ln>
            <a:noFill/>
          </a:ln>
        </p:spPr>
        <p:txBody>
          <a:bodyPr spcFirstLastPara="1" wrap="square" lIns="252000" tIns="252000" rIns="252000" bIns="252000" anchor="t" anchorCtr="0"/>
          <a:lstStyle>
            <a:lvl1pPr marL="457200" marR="0" lvl="0" indent="-342900" algn="l" rtl="0">
              <a:lnSpc>
                <a:spcPct val="90000"/>
              </a:lnSpc>
              <a:spcBef>
                <a:spcPts val="1000"/>
              </a:spcBef>
              <a:spcAft>
                <a:spcPts val="0"/>
              </a:spcAft>
              <a:buClr>
                <a:srgbClr val="1C1C1C"/>
              </a:buClr>
              <a:buSzPts val="1800"/>
              <a:buFont typeface="Arial"/>
              <a:buChar char="•"/>
              <a:defRPr sz="1800" b="0" i="0" u="none" strike="noStrike" cap="none">
                <a:solidFill>
                  <a:srgbClr val="1C1C1C"/>
                </a:solidFill>
                <a:latin typeface="Arial"/>
                <a:ea typeface="Arial"/>
                <a:cs typeface="Arial"/>
                <a:sym typeface="Arial"/>
              </a:defRPr>
            </a:lvl1pPr>
            <a:lvl2pPr marL="914400" marR="0" lvl="1" indent="-330200" algn="l" rtl="0">
              <a:lnSpc>
                <a:spcPct val="90000"/>
              </a:lnSpc>
              <a:spcBef>
                <a:spcPts val="500"/>
              </a:spcBef>
              <a:spcAft>
                <a:spcPts val="0"/>
              </a:spcAft>
              <a:buClr>
                <a:srgbClr val="1C1C1C"/>
              </a:buClr>
              <a:buSzPts val="1600"/>
              <a:buFont typeface="Arial"/>
              <a:buChar char="•"/>
              <a:defRPr sz="1600" b="0" i="0" u="none" strike="noStrike" cap="none">
                <a:solidFill>
                  <a:srgbClr val="1C1C1C"/>
                </a:solidFill>
                <a:latin typeface="Arial"/>
                <a:ea typeface="Arial"/>
                <a:cs typeface="Arial"/>
                <a:sym typeface="Arial"/>
              </a:defRPr>
            </a:lvl2pPr>
            <a:lvl3pPr marL="1371600" marR="0" lvl="2"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3pPr>
            <a:lvl4pPr marL="1828800" marR="0" lvl="3"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4pPr>
            <a:lvl5pPr marL="2286000" marR="0" lvl="4" indent="-317500" algn="l" rtl="0">
              <a:lnSpc>
                <a:spcPct val="90000"/>
              </a:lnSpc>
              <a:spcBef>
                <a:spcPts val="500"/>
              </a:spcBef>
              <a:spcAft>
                <a:spcPts val="0"/>
              </a:spcAft>
              <a:buClr>
                <a:srgbClr val="1C1C1C"/>
              </a:buClr>
              <a:buSzPts val="1400"/>
              <a:buFont typeface="Arial"/>
              <a:buChar char="•"/>
              <a:defRPr sz="1400" b="0" i="0" u="none" strike="noStrike" cap="none">
                <a:solidFill>
                  <a:srgbClr val="1C1C1C"/>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myclothing.com/" TargetMode="External"/><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schooltrends.co.uk/" TargetMode="External"/><Relationship Id="rId11" Type="http://schemas.openxmlformats.org/officeDocument/2006/relationships/image" Target="../media/image29.png"/><Relationship Id="rId5" Type="http://schemas.openxmlformats.org/officeDocument/2006/relationships/hyperlink" Target="http://pmgschoolwear.co.uk/" TargetMode="External"/><Relationship Id="rId10" Type="http://schemas.openxmlformats.org/officeDocument/2006/relationships/image" Target="../media/image28.png"/><Relationship Id="rId4" Type="http://schemas.openxmlformats.org/officeDocument/2006/relationships/hyperlink" Target="https://www.pbuniform-online.co.uk/decoy" TargetMode="External"/><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27"/>
        <p:cNvGrpSpPr/>
        <p:nvPr/>
      </p:nvGrpSpPr>
      <p:grpSpPr>
        <a:xfrm>
          <a:off x="0" y="0"/>
          <a:ext cx="0" cy="0"/>
          <a:chOff x="0" y="0"/>
          <a:chExt cx="0" cy="0"/>
        </a:xfrm>
      </p:grpSpPr>
      <p:sp>
        <p:nvSpPr>
          <p:cNvPr id="28" name="Google Shape;28;p1"/>
          <p:cNvSpPr txBox="1"/>
          <p:nvPr/>
        </p:nvSpPr>
        <p:spPr>
          <a:xfrm>
            <a:off x="778264" y="102977"/>
            <a:ext cx="7345200" cy="85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dirty="0">
                <a:solidFill>
                  <a:srgbClr val="FFF9E7"/>
                </a:solidFill>
                <a:latin typeface="Tahoma"/>
                <a:ea typeface="Tahoma"/>
                <a:cs typeface="Tahoma"/>
                <a:sym typeface="Tahoma"/>
              </a:rPr>
              <a:t>Decoy Community Primary School </a:t>
            </a:r>
            <a:endParaRPr sz="4800" b="1" i="0" u="none" strike="noStrike" cap="none" dirty="0">
              <a:solidFill>
                <a:srgbClr val="FFF9E7"/>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pic>
        <p:nvPicPr>
          <p:cNvPr id="29" name="Google Shape;29;p1"/>
          <p:cNvPicPr preferRelativeResize="0"/>
          <p:nvPr/>
        </p:nvPicPr>
        <p:blipFill rotWithShape="1">
          <a:blip r:embed="rId3">
            <a:alphaModFix/>
          </a:blip>
          <a:srcRect/>
          <a:stretch/>
        </p:blipFill>
        <p:spPr>
          <a:xfrm>
            <a:off x="3598301" y="1652335"/>
            <a:ext cx="1705125" cy="1926675"/>
          </a:xfrm>
          <a:prstGeom prst="rect">
            <a:avLst/>
          </a:prstGeom>
          <a:noFill/>
          <a:ln>
            <a:noFill/>
          </a:ln>
        </p:spPr>
      </p:pic>
      <p:pic>
        <p:nvPicPr>
          <p:cNvPr id="30" name="Google Shape;30;p1"/>
          <p:cNvPicPr preferRelativeResize="0"/>
          <p:nvPr/>
        </p:nvPicPr>
        <p:blipFill rotWithShape="1">
          <a:blip r:embed="rId4">
            <a:alphaModFix/>
          </a:blip>
          <a:srcRect/>
          <a:stretch/>
        </p:blipFill>
        <p:spPr>
          <a:xfrm>
            <a:off x="6275851" y="5317588"/>
            <a:ext cx="1847614" cy="1365885"/>
          </a:xfrm>
          <a:prstGeom prst="rect">
            <a:avLst/>
          </a:prstGeom>
          <a:noFill/>
          <a:ln>
            <a:noFill/>
          </a:ln>
        </p:spPr>
      </p:pic>
      <p:pic>
        <p:nvPicPr>
          <p:cNvPr id="31" name="Google Shape;31;p1"/>
          <p:cNvPicPr preferRelativeResize="0"/>
          <p:nvPr/>
        </p:nvPicPr>
        <p:blipFill rotWithShape="1">
          <a:blip r:embed="rId5">
            <a:alphaModFix/>
          </a:blip>
          <a:srcRect/>
          <a:stretch/>
        </p:blipFill>
        <p:spPr>
          <a:xfrm>
            <a:off x="375050" y="5162843"/>
            <a:ext cx="1692901" cy="1349508"/>
          </a:xfrm>
          <a:prstGeom prst="rect">
            <a:avLst/>
          </a:prstGeom>
          <a:noFill/>
          <a:ln>
            <a:noFill/>
          </a:ln>
        </p:spPr>
      </p:pic>
      <p:sp>
        <p:nvSpPr>
          <p:cNvPr id="32" name="Google Shape;32;p1"/>
          <p:cNvSpPr txBox="1"/>
          <p:nvPr/>
        </p:nvSpPr>
        <p:spPr>
          <a:xfrm>
            <a:off x="955624" y="3692881"/>
            <a:ext cx="7345200" cy="85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chemeClr val="lt1"/>
                </a:solidFill>
                <a:latin typeface="Tahoma"/>
                <a:ea typeface="Tahoma"/>
                <a:cs typeface="Tahoma"/>
                <a:sym typeface="Tahoma"/>
              </a:rPr>
              <a:t>Inspiring Positive Futures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dirty="0">
              <a:solidFill>
                <a:srgbClr val="000000"/>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smtClean="0">
                <a:solidFill>
                  <a:srgbClr val="000000"/>
                </a:solidFill>
                <a:latin typeface="Tahoma"/>
                <a:ea typeface="Tahoma"/>
                <a:cs typeface="Tahoma"/>
                <a:sym typeface="Tahoma"/>
              </a:rPr>
              <a:t>New Reception Parents </a:t>
            </a: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smtClean="0">
                <a:solidFill>
                  <a:srgbClr val="000000"/>
                </a:solidFill>
                <a:latin typeface="Tahoma"/>
                <a:ea typeface="Tahoma"/>
                <a:cs typeface="Tahoma"/>
                <a:sym typeface="Tahoma"/>
              </a:rPr>
              <a:t>Information</a:t>
            </a:r>
          </a:p>
          <a:p>
            <a:pPr marL="0" marR="0" lvl="0" indent="0" algn="ctr" rtl="0">
              <a:lnSpc>
                <a:spcPct val="100000"/>
              </a:lnSpc>
              <a:spcBef>
                <a:spcPts val="0"/>
              </a:spcBef>
              <a:spcAft>
                <a:spcPts val="0"/>
              </a:spcAft>
              <a:buClr>
                <a:srgbClr val="000000"/>
              </a:buClr>
              <a:buSzPts val="3000"/>
              <a:buFont typeface="Arial"/>
              <a:buNone/>
            </a:pPr>
            <a:r>
              <a:rPr lang="en-GB" sz="3000" b="1" i="0" u="none" strike="noStrike" cap="none" dirty="0" smtClean="0">
                <a:solidFill>
                  <a:srgbClr val="000000"/>
                </a:solidFill>
                <a:latin typeface="Tahoma"/>
                <a:ea typeface="Tahoma"/>
                <a:cs typeface="Tahoma"/>
                <a:sym typeface="Tahoma"/>
              </a:rPr>
              <a:t>2020</a:t>
            </a:r>
            <a:endParaRPr sz="3000" b="1" i="0" u="none" strike="noStrike" cap="none" dirty="0">
              <a:solidFill>
                <a:srgbClr val="000000"/>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38"/>
        <p:cNvGrpSpPr/>
        <p:nvPr/>
      </p:nvGrpSpPr>
      <p:grpSpPr>
        <a:xfrm>
          <a:off x="0" y="0"/>
          <a:ext cx="0" cy="0"/>
          <a:chOff x="0" y="0"/>
          <a:chExt cx="0" cy="0"/>
        </a:xfrm>
      </p:grpSpPr>
      <p:sp>
        <p:nvSpPr>
          <p:cNvPr id="139" name="Google Shape;139;p9"/>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b="1" i="0" u="none">
                <a:solidFill>
                  <a:srgbClr val="23A7F9"/>
                </a:solidFill>
                <a:latin typeface="Tahoma"/>
                <a:ea typeface="Tahoma"/>
                <a:cs typeface="Tahoma"/>
                <a:sym typeface="Tahoma"/>
              </a:rPr>
              <a:t>Clothing</a:t>
            </a:r>
            <a:endParaRPr>
              <a:latin typeface="Tahoma"/>
              <a:ea typeface="Tahoma"/>
              <a:cs typeface="Tahoma"/>
              <a:sym typeface="Tahoma"/>
            </a:endParaRPr>
          </a:p>
        </p:txBody>
      </p:sp>
      <p:sp>
        <p:nvSpPr>
          <p:cNvPr id="140" name="Google Shape;140;p9"/>
          <p:cNvSpPr>
            <a:spLocks noGrp="1"/>
          </p:cNvSpPr>
          <p:nvPr>
            <p:ph type="body" idx="1"/>
          </p:nvPr>
        </p:nvSpPr>
        <p:spPr>
          <a:xfrm>
            <a:off x="457200" y="765175"/>
            <a:ext cx="7632600" cy="458940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l" rtl="0">
              <a:lnSpc>
                <a:spcPct val="107000"/>
              </a:lnSpc>
              <a:spcBef>
                <a:spcPts val="0"/>
              </a:spcBef>
              <a:spcAft>
                <a:spcPts val="0"/>
              </a:spcAft>
              <a:buClr>
                <a:srgbClr val="1C1C1C"/>
              </a:buClr>
              <a:buSzPts val="1600"/>
              <a:buFont typeface="Arial"/>
              <a:buNone/>
            </a:pPr>
            <a:endParaRPr sz="1600" b="1">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r>
              <a:rPr lang="en-US" b="1" i="0" u="none">
                <a:solidFill>
                  <a:srgbClr val="1C1C1C"/>
                </a:solidFill>
                <a:latin typeface="Tahoma"/>
                <a:ea typeface="Tahoma"/>
                <a:cs typeface="Tahoma"/>
                <a:sym typeface="Tahoma"/>
              </a:rPr>
              <a:t>Clothing:</a:t>
            </a:r>
            <a:r>
              <a:rPr lang="en-US" i="0" u="none">
                <a:solidFill>
                  <a:srgbClr val="1C1C1C"/>
                </a:solidFill>
                <a:latin typeface="Tahoma"/>
                <a:ea typeface="Tahoma"/>
                <a:cs typeface="Tahoma"/>
                <a:sym typeface="Tahoma"/>
              </a:rPr>
              <a:t> </a:t>
            </a:r>
            <a:r>
              <a:rPr lang="en-US">
                <a:latin typeface="Tahoma"/>
                <a:ea typeface="Tahoma"/>
                <a:cs typeface="Tahoma"/>
                <a:sym typeface="Tahoma"/>
              </a:rPr>
              <a:t>At</a:t>
            </a:r>
            <a:r>
              <a:rPr lang="en-US" i="0" u="none">
                <a:solidFill>
                  <a:srgbClr val="1C1C1C"/>
                </a:solidFill>
                <a:latin typeface="Tahoma"/>
                <a:ea typeface="Tahoma"/>
                <a:cs typeface="Tahoma"/>
                <a:sym typeface="Tahoma"/>
              </a:rPr>
              <a:t> Decoy S</a:t>
            </a:r>
            <a:r>
              <a:rPr lang="en-US">
                <a:latin typeface="Tahoma"/>
                <a:ea typeface="Tahoma"/>
                <a:cs typeface="Tahoma"/>
                <a:sym typeface="Tahoma"/>
              </a:rPr>
              <a:t>chool all children wear a school uniform</a:t>
            </a:r>
            <a:r>
              <a:rPr lang="en-US" sz="1600">
                <a:latin typeface="Tahoma"/>
                <a:ea typeface="Tahoma"/>
                <a:cs typeface="Tahoma"/>
                <a:sym typeface="Tahoma"/>
              </a:rPr>
              <a:t>.</a:t>
            </a:r>
            <a:endParaRPr sz="1600">
              <a:latin typeface="Tahoma"/>
              <a:ea typeface="Tahoma"/>
              <a:cs typeface="Tahoma"/>
              <a:sym typeface="Tahoma"/>
            </a:endParaRPr>
          </a:p>
          <a:p>
            <a:pPr marL="0" marR="0" lvl="0" indent="0" algn="l" rtl="0">
              <a:lnSpc>
                <a:spcPct val="107000"/>
              </a:lnSpc>
              <a:spcBef>
                <a:spcPts val="1800"/>
              </a:spcBef>
              <a:spcAft>
                <a:spcPts val="0"/>
              </a:spcAft>
              <a:buClr>
                <a:srgbClr val="1C1C1C"/>
              </a:buClr>
              <a:buSzPts val="1600"/>
              <a:buFont typeface="Arial"/>
              <a:buNone/>
            </a:pPr>
            <a:endParaRPr sz="1600"/>
          </a:p>
          <a:p>
            <a:pPr marL="0" marR="0" lvl="0" indent="0" algn="l" rtl="0">
              <a:lnSpc>
                <a:spcPct val="107000"/>
              </a:lnSpc>
              <a:spcBef>
                <a:spcPts val="1800"/>
              </a:spcBef>
              <a:spcAft>
                <a:spcPts val="0"/>
              </a:spcAft>
              <a:buClr>
                <a:srgbClr val="1C1C1C"/>
              </a:buClr>
              <a:buSzPts val="1600"/>
              <a:buFont typeface="Arial"/>
              <a:buNone/>
            </a:pPr>
            <a:r>
              <a:rPr lang="en-US" sz="1600"/>
              <a:t> </a:t>
            </a:r>
            <a:endParaRPr/>
          </a:p>
          <a:p>
            <a:pPr marL="228600" marR="0" lvl="0" indent="-127000" algn="l" rtl="0">
              <a:lnSpc>
                <a:spcPct val="90000"/>
              </a:lnSpc>
              <a:spcBef>
                <a:spcPts val="1800"/>
              </a:spcBef>
              <a:spcAft>
                <a:spcPts val="0"/>
              </a:spcAft>
              <a:buClr>
                <a:srgbClr val="1C1C1C"/>
              </a:buClr>
              <a:buSzPts val="1600"/>
              <a:buFont typeface="Arial"/>
              <a:buNone/>
            </a:pPr>
            <a:endParaRPr sz="1600" i="0" u="none">
              <a:solidFill>
                <a:srgbClr val="1C1C1C"/>
              </a:solidFill>
            </a:endParaRPr>
          </a:p>
        </p:txBody>
      </p:sp>
      <p:sp>
        <p:nvSpPr>
          <p:cNvPr id="141" name="Google Shape;141;p9"/>
          <p:cNvSpPr txBox="1"/>
          <p:nvPr/>
        </p:nvSpPr>
        <p:spPr>
          <a:xfrm>
            <a:off x="817562" y="4110037"/>
            <a:ext cx="4489450" cy="8620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lay"/>
              <a:buNone/>
            </a:pPr>
            <a:r>
              <a:rPr lang="en-US" sz="1600" b="0" i="0" u="none" strike="noStrike" cap="none">
                <a:solidFill>
                  <a:schemeClr val="dk1"/>
                </a:solidFill>
                <a:latin typeface="Play"/>
                <a:ea typeface="Play"/>
                <a:cs typeface="Play"/>
                <a:sym typeface="Play"/>
              </a:rPr>
              <a:t>Please ensure that</a:t>
            </a:r>
            <a:r>
              <a:rPr lang="en-US" sz="1600" b="1" i="0" u="none" strike="noStrike" cap="none">
                <a:solidFill>
                  <a:schemeClr val="dk1"/>
                </a:solidFill>
                <a:latin typeface="Play"/>
                <a:ea typeface="Play"/>
                <a:cs typeface="Play"/>
                <a:sym typeface="Play"/>
              </a:rPr>
              <a:t> all</a:t>
            </a:r>
            <a:r>
              <a:rPr lang="en-US" sz="1600" b="0" i="0" u="none" strike="noStrike" cap="none">
                <a:solidFill>
                  <a:schemeClr val="dk1"/>
                </a:solidFill>
                <a:latin typeface="Play"/>
                <a:ea typeface="Play"/>
                <a:cs typeface="Play"/>
                <a:sym typeface="Play"/>
              </a:rPr>
              <a:t> clothing that your child wears or brings into school, is clearly named.</a:t>
            </a:r>
            <a:endParaRPr sz="1600" b="0" i="0" u="none" strike="noStrike" cap="none">
              <a:solidFill>
                <a:srgbClr val="FF0000"/>
              </a:solidFill>
              <a:latin typeface="Play"/>
              <a:ea typeface="Play"/>
              <a:cs typeface="Play"/>
              <a:sym typeface="Play"/>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0000"/>
              </a:solidFill>
              <a:latin typeface="Play"/>
              <a:ea typeface="Play"/>
              <a:cs typeface="Play"/>
              <a:sym typeface="Play"/>
            </a:endParaRPr>
          </a:p>
        </p:txBody>
      </p:sp>
      <p:graphicFrame>
        <p:nvGraphicFramePr>
          <p:cNvPr id="142" name="Google Shape;142;p9"/>
          <p:cNvGraphicFramePr/>
          <p:nvPr>
            <p:extLst>
              <p:ext uri="{D42A27DB-BD31-4B8C-83A1-F6EECF244321}">
                <p14:modId xmlns:p14="http://schemas.microsoft.com/office/powerpoint/2010/main" val="307431701"/>
              </p:ext>
            </p:extLst>
          </p:nvPr>
        </p:nvGraphicFramePr>
        <p:xfrm>
          <a:off x="567548" y="2074875"/>
          <a:ext cx="7994048" cy="3517649"/>
        </p:xfrm>
        <a:graphic>
          <a:graphicData uri="http://schemas.openxmlformats.org/drawingml/2006/table">
            <a:tbl>
              <a:tblPr>
                <a:solidFill>
                  <a:srgbClr val="FFFFEE"/>
                </a:solidFill>
                <a:tableStyleId>{71BE6A45-D660-4505-9638-4CD2B82A2155}</a:tableStyleId>
              </a:tblPr>
              <a:tblGrid>
                <a:gridCol w="766644">
                  <a:extLst>
                    <a:ext uri="{9D8B030D-6E8A-4147-A177-3AD203B41FA5}">
                      <a16:colId xmlns:a16="http://schemas.microsoft.com/office/drawing/2014/main" val="20000"/>
                    </a:ext>
                  </a:extLst>
                </a:gridCol>
                <a:gridCol w="2920962">
                  <a:extLst>
                    <a:ext uri="{9D8B030D-6E8A-4147-A177-3AD203B41FA5}">
                      <a16:colId xmlns:a16="http://schemas.microsoft.com/office/drawing/2014/main" val="20001"/>
                    </a:ext>
                  </a:extLst>
                </a:gridCol>
                <a:gridCol w="1288542">
                  <a:extLst>
                    <a:ext uri="{9D8B030D-6E8A-4147-A177-3AD203B41FA5}">
                      <a16:colId xmlns:a16="http://schemas.microsoft.com/office/drawing/2014/main" val="20002"/>
                    </a:ext>
                  </a:extLst>
                </a:gridCol>
                <a:gridCol w="3017900">
                  <a:extLst>
                    <a:ext uri="{9D8B030D-6E8A-4147-A177-3AD203B41FA5}">
                      <a16:colId xmlns:a16="http://schemas.microsoft.com/office/drawing/2014/main" val="20003"/>
                    </a:ext>
                  </a:extLst>
                </a:gridCol>
              </a:tblGrid>
              <a:tr h="832361">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b="1" u="none" strike="noStrike" cap="none">
                          <a:solidFill>
                            <a:srgbClr val="222222"/>
                          </a:solidFill>
                          <a:highlight>
                            <a:srgbClr val="FFFFEE"/>
                          </a:highlight>
                          <a:latin typeface="Tahoma"/>
                          <a:ea typeface="Tahoma"/>
                          <a:cs typeface="Tahoma"/>
                          <a:sym typeface="Tahoma"/>
                        </a:rPr>
                        <a:t>Winter Uniform</a:t>
                      </a:r>
                      <a:endParaRPr sz="1200" b="1"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b="1" u="none" strike="noStrike" cap="none">
                          <a:solidFill>
                            <a:srgbClr val="222222"/>
                          </a:solidFill>
                          <a:highlight>
                            <a:srgbClr val="FFFFEE"/>
                          </a:highlight>
                          <a:latin typeface="Tahoma"/>
                          <a:ea typeface="Tahoma"/>
                          <a:cs typeface="Tahoma"/>
                          <a:sym typeface="Tahoma"/>
                        </a:rPr>
                        <a:t>Summer Uniform</a:t>
                      </a:r>
                      <a:endParaRPr sz="1200" b="1"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b="1" u="none" strike="noStrike" cap="none">
                          <a:solidFill>
                            <a:srgbClr val="222222"/>
                          </a:solidFill>
                          <a:highlight>
                            <a:srgbClr val="FFFFEE"/>
                          </a:highlight>
                          <a:latin typeface="Tahoma"/>
                          <a:ea typeface="Tahoma"/>
                          <a:cs typeface="Tahoma"/>
                          <a:sym typeface="Tahoma"/>
                        </a:rPr>
                        <a:t>PE Lessons</a:t>
                      </a:r>
                      <a:endParaRPr sz="1200" b="1"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0"/>
                  </a:ext>
                </a:extLst>
              </a:tr>
              <a:tr h="1225275">
                <a:tc>
                  <a:txBody>
                    <a:bodyPr/>
                    <a:lstStyle/>
                    <a:p>
                      <a:pPr marL="0" marR="0" lvl="0" indent="0" algn="l" rtl="0">
                        <a:lnSpc>
                          <a:spcPct val="140000"/>
                        </a:lnSpc>
                        <a:spcBef>
                          <a:spcPts val="0"/>
                        </a:spcBef>
                        <a:spcAft>
                          <a:spcPts val="0"/>
                        </a:spcAft>
                        <a:buClr>
                          <a:srgbClr val="000000"/>
                        </a:buClr>
                        <a:buSzPts val="1200"/>
                        <a:buFont typeface="Arial"/>
                        <a:buNone/>
                      </a:pPr>
                      <a:r>
                        <a:rPr lang="en-US" sz="1200" b="1" u="none" strike="noStrike" cap="none">
                          <a:solidFill>
                            <a:srgbClr val="222222"/>
                          </a:solidFill>
                          <a:highlight>
                            <a:srgbClr val="FFFFEE"/>
                          </a:highlight>
                          <a:latin typeface="Tahoma"/>
                          <a:ea typeface="Tahoma"/>
                          <a:cs typeface="Tahoma"/>
                          <a:sym typeface="Tahoma"/>
                        </a:rPr>
                        <a:t>Girls</a:t>
                      </a:r>
                      <a:endParaRPr sz="1200" b="1"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u="none" strike="noStrike" cap="none">
                          <a:solidFill>
                            <a:srgbClr val="222222"/>
                          </a:solidFill>
                          <a:highlight>
                            <a:srgbClr val="FFFFEE"/>
                          </a:highlight>
                          <a:latin typeface="Tahoma"/>
                          <a:ea typeface="Tahoma"/>
                          <a:cs typeface="Tahoma"/>
                          <a:sym typeface="Tahoma"/>
                        </a:rPr>
                        <a:t>Grey skirt, grey pinafore or grey trousers. White blouse or white polo shirt. School Sweatshirt or school cardigan. White socks. Sensible black shoes.</a:t>
                      </a:r>
                      <a:endParaRPr sz="1200"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u="none" strike="noStrike" cap="none">
                          <a:solidFill>
                            <a:srgbClr val="222222"/>
                          </a:solidFill>
                          <a:highlight>
                            <a:srgbClr val="FFFFEE"/>
                          </a:highlight>
                          <a:latin typeface="Tahoma"/>
                          <a:ea typeface="Tahoma"/>
                          <a:cs typeface="Tahoma"/>
                          <a:sym typeface="Tahoma"/>
                        </a:rPr>
                        <a:t>As winter / or Green gingham dress. Plain white or black sandals.</a:t>
                      </a:r>
                      <a:endParaRPr sz="1200"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u="none" strike="noStrike" cap="none">
                          <a:solidFill>
                            <a:srgbClr val="222222"/>
                          </a:solidFill>
                          <a:highlight>
                            <a:srgbClr val="FFFFEE"/>
                          </a:highlight>
                          <a:latin typeface="Tahoma"/>
                          <a:ea typeface="Tahoma"/>
                          <a:cs typeface="Tahoma"/>
                          <a:sym typeface="Tahoma"/>
                        </a:rPr>
                        <a:t>Black PE shorts and a white round neck T-shirt. Plimsolls or trainers. Tracksuit or jogging bottoms.</a:t>
                      </a:r>
                      <a:endParaRPr sz="1200"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1"/>
                  </a:ext>
                </a:extLst>
              </a:tr>
              <a:tr h="966825">
                <a:tc>
                  <a:txBody>
                    <a:bodyPr/>
                    <a:lstStyle/>
                    <a:p>
                      <a:pPr marL="0" marR="0" lvl="0" indent="0" algn="l" rtl="0">
                        <a:lnSpc>
                          <a:spcPct val="140000"/>
                        </a:lnSpc>
                        <a:spcBef>
                          <a:spcPts val="0"/>
                        </a:spcBef>
                        <a:spcAft>
                          <a:spcPts val="0"/>
                        </a:spcAft>
                        <a:buClr>
                          <a:srgbClr val="000000"/>
                        </a:buClr>
                        <a:buSzPts val="1200"/>
                        <a:buFont typeface="Arial"/>
                        <a:buNone/>
                      </a:pPr>
                      <a:r>
                        <a:rPr lang="en-US" sz="1200" b="1" u="none" strike="noStrike" cap="none">
                          <a:solidFill>
                            <a:srgbClr val="222222"/>
                          </a:solidFill>
                          <a:highlight>
                            <a:srgbClr val="FFFFEE"/>
                          </a:highlight>
                          <a:latin typeface="Tahoma"/>
                          <a:ea typeface="Tahoma"/>
                          <a:cs typeface="Tahoma"/>
                          <a:sym typeface="Tahoma"/>
                        </a:rPr>
                        <a:t>Boys</a:t>
                      </a:r>
                      <a:endParaRPr sz="1200" b="1"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u="none" strike="noStrike" cap="none">
                          <a:solidFill>
                            <a:srgbClr val="222222"/>
                          </a:solidFill>
                          <a:highlight>
                            <a:srgbClr val="FFFFEE"/>
                          </a:highlight>
                          <a:latin typeface="Tahoma"/>
                          <a:ea typeface="Tahoma"/>
                          <a:cs typeface="Tahoma"/>
                          <a:sym typeface="Tahoma"/>
                        </a:rPr>
                        <a:t>Grey trousers. White shirt or white polo shirt. School sweatshirt. Grey socks. Sensible black shoes.</a:t>
                      </a:r>
                      <a:endParaRPr sz="1200"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u="none" strike="noStrike" cap="none">
                          <a:solidFill>
                            <a:srgbClr val="222222"/>
                          </a:solidFill>
                          <a:highlight>
                            <a:srgbClr val="FFFFEE"/>
                          </a:highlight>
                          <a:latin typeface="Tahoma"/>
                          <a:ea typeface="Tahoma"/>
                          <a:cs typeface="Tahoma"/>
                          <a:sym typeface="Tahoma"/>
                        </a:rPr>
                        <a:t>As winter / or Grey shorts. Plain black sandals.</a:t>
                      </a:r>
                      <a:endParaRPr sz="1200" u="none" strike="noStrike" cap="none">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1200"/>
                        <a:buFont typeface="Arial"/>
                        <a:buNone/>
                      </a:pPr>
                      <a:r>
                        <a:rPr lang="en-US" sz="1200" u="none" strike="noStrike" cap="none" dirty="0">
                          <a:solidFill>
                            <a:srgbClr val="222222"/>
                          </a:solidFill>
                          <a:highlight>
                            <a:srgbClr val="FFFFEE"/>
                          </a:highlight>
                          <a:latin typeface="Tahoma"/>
                          <a:ea typeface="Tahoma"/>
                          <a:cs typeface="Tahoma"/>
                          <a:sym typeface="Tahoma"/>
                        </a:rPr>
                        <a:t>Black PE shorts and a white round neck T-shirt. </a:t>
                      </a:r>
                      <a:r>
                        <a:rPr lang="en-US" sz="1200" u="none" strike="noStrike" cap="none" dirty="0" err="1">
                          <a:solidFill>
                            <a:srgbClr val="222222"/>
                          </a:solidFill>
                          <a:highlight>
                            <a:srgbClr val="FFFFEE"/>
                          </a:highlight>
                          <a:latin typeface="Tahoma"/>
                          <a:ea typeface="Tahoma"/>
                          <a:cs typeface="Tahoma"/>
                          <a:sym typeface="Tahoma"/>
                        </a:rPr>
                        <a:t>Plimsolls</a:t>
                      </a:r>
                      <a:r>
                        <a:rPr lang="en-US" sz="1200" u="none" strike="noStrike" cap="none" dirty="0">
                          <a:solidFill>
                            <a:srgbClr val="222222"/>
                          </a:solidFill>
                          <a:highlight>
                            <a:srgbClr val="FFFFEE"/>
                          </a:highlight>
                          <a:latin typeface="Tahoma"/>
                          <a:ea typeface="Tahoma"/>
                          <a:cs typeface="Tahoma"/>
                          <a:sym typeface="Tahoma"/>
                        </a:rPr>
                        <a:t> or trainers. Tracksuit or jogging bottoms.</a:t>
                      </a:r>
                      <a:endParaRPr sz="1200" u="none" strike="noStrike" cap="none" dirty="0">
                        <a:solidFill>
                          <a:srgbClr val="222222"/>
                        </a:solidFill>
                        <a:highlight>
                          <a:srgbClr val="FFFFEE"/>
                        </a:highlight>
                        <a:latin typeface="Tahoma"/>
                        <a:ea typeface="Tahoma"/>
                        <a:cs typeface="Tahoma"/>
                        <a:sym typeface="Tahoma"/>
                      </a:endParaRPr>
                    </a:p>
                  </a:txBody>
                  <a:tcPr marL="95250" marR="95250" marT="95250" marB="952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43" name="Google Shape;143;p9" descr="Price and Buckland uniform"/>
          <p:cNvPicPr preferRelativeResize="0"/>
          <p:nvPr/>
        </p:nvPicPr>
        <p:blipFill rotWithShape="1">
          <a:blip r:embed="rId3">
            <a:alphaModFix/>
          </a:blip>
          <a:srcRect/>
          <a:stretch/>
        </p:blipFill>
        <p:spPr>
          <a:xfrm>
            <a:off x="2371348" y="9745899"/>
            <a:ext cx="1689502" cy="314326"/>
          </a:xfrm>
          <a:prstGeom prst="rect">
            <a:avLst/>
          </a:prstGeom>
          <a:noFill/>
          <a:ln>
            <a:noFill/>
          </a:ln>
        </p:spPr>
      </p:pic>
      <p:pic>
        <p:nvPicPr>
          <p:cNvPr id="144" name="Google Shape;144;p9" descr="PMG schoolwear"/>
          <p:cNvPicPr preferRelativeResize="0"/>
          <p:nvPr/>
        </p:nvPicPr>
        <p:blipFill rotWithShape="1">
          <a:blip r:embed="rId4">
            <a:alphaModFix/>
          </a:blip>
          <a:srcRect/>
          <a:stretch/>
        </p:blipFill>
        <p:spPr>
          <a:xfrm>
            <a:off x="1282257" y="9745899"/>
            <a:ext cx="936691" cy="314326"/>
          </a:xfrm>
          <a:prstGeom prst="rect">
            <a:avLst/>
          </a:prstGeom>
          <a:noFill/>
          <a:ln>
            <a:noFill/>
          </a:ln>
        </p:spPr>
      </p:pic>
      <p:pic>
        <p:nvPicPr>
          <p:cNvPr id="145" name="Google Shape;145;p9" descr="School Trends uniform"/>
          <p:cNvPicPr preferRelativeResize="0"/>
          <p:nvPr/>
        </p:nvPicPr>
        <p:blipFill rotWithShape="1">
          <a:blip r:embed="rId5">
            <a:alphaModFix/>
          </a:blip>
          <a:srcRect/>
          <a:stretch/>
        </p:blipFill>
        <p:spPr>
          <a:xfrm>
            <a:off x="457200" y="9745899"/>
            <a:ext cx="672657" cy="314326"/>
          </a:xfrm>
          <a:prstGeom prst="rect">
            <a:avLst/>
          </a:prstGeom>
          <a:noFill/>
          <a:ln>
            <a:noFill/>
          </a:ln>
        </p:spPr>
      </p:pic>
      <p:pic>
        <p:nvPicPr>
          <p:cNvPr id="146" name="Google Shape;146;p9"/>
          <p:cNvPicPr preferRelativeResize="0"/>
          <p:nvPr/>
        </p:nvPicPr>
        <p:blipFill rotWithShape="1">
          <a:blip r:embed="rId6">
            <a:alphaModFix/>
          </a:blip>
          <a:srcRect/>
          <a:stretch/>
        </p:blipFill>
        <p:spPr>
          <a:xfrm>
            <a:off x="7443296" y="645350"/>
            <a:ext cx="1118300" cy="1263600"/>
          </a:xfrm>
          <a:prstGeom prst="rect">
            <a:avLst/>
          </a:prstGeom>
          <a:noFill/>
          <a:ln>
            <a:noFill/>
          </a:ln>
        </p:spPr>
      </p:pic>
      <p:sp>
        <p:nvSpPr>
          <p:cNvPr id="147" name="Google Shape;147;p9"/>
          <p:cNvSpPr txBox="1"/>
          <p:nvPr/>
        </p:nvSpPr>
        <p:spPr>
          <a:xfrm>
            <a:off x="896022" y="5626575"/>
            <a:ext cx="7337100" cy="85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Tahoma"/>
                <a:ea typeface="Tahoma"/>
                <a:cs typeface="Tahoma"/>
                <a:sym typeface="Tahoma"/>
              </a:rPr>
              <a:t>PLEASE LABEL EVERYTHING!</a:t>
            </a:r>
            <a:endParaRPr sz="3600" b="0" i="0" u="none" strike="noStrike" cap="none" dirty="0">
              <a:solidFill>
                <a:srgbClr val="000000"/>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52"/>
        <p:cNvGrpSpPr/>
        <p:nvPr/>
      </p:nvGrpSpPr>
      <p:grpSpPr>
        <a:xfrm>
          <a:off x="0" y="0"/>
          <a:ext cx="0" cy="0"/>
          <a:chOff x="0" y="0"/>
          <a:chExt cx="0" cy="0"/>
        </a:xfrm>
      </p:grpSpPr>
      <p:sp>
        <p:nvSpPr>
          <p:cNvPr id="153" name="Google Shape;153;g58b044a472_0_30"/>
          <p:cNvSpPr>
            <a:spLocks noGrp="1"/>
          </p:cNvSpPr>
          <p:nvPr>
            <p:ph type="title"/>
          </p:nvPr>
        </p:nvSpPr>
        <p:spPr>
          <a:xfrm>
            <a:off x="457198" y="478895"/>
            <a:ext cx="8220000" cy="994200"/>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SzPts val="1400"/>
              <a:buNone/>
            </a:pPr>
            <a:r>
              <a:rPr lang="en-US">
                <a:solidFill>
                  <a:srgbClr val="6D9EEB"/>
                </a:solidFill>
              </a:rPr>
              <a:t>School uniform </a:t>
            </a:r>
            <a:r>
              <a:rPr lang="en-US">
                <a:solidFill>
                  <a:srgbClr val="6D9EEB"/>
                </a:solidFill>
                <a:latin typeface="Tahoma"/>
                <a:ea typeface="Tahoma"/>
                <a:cs typeface="Tahoma"/>
                <a:sym typeface="Tahoma"/>
              </a:rPr>
              <a:t>suppliers</a:t>
            </a:r>
            <a:endParaRPr>
              <a:solidFill>
                <a:srgbClr val="6D9EEB"/>
              </a:solidFill>
              <a:latin typeface="Tahoma"/>
              <a:ea typeface="Tahoma"/>
              <a:cs typeface="Tahoma"/>
              <a:sym typeface="Tahoma"/>
            </a:endParaRPr>
          </a:p>
        </p:txBody>
      </p:sp>
      <p:sp>
        <p:nvSpPr>
          <p:cNvPr id="154" name="Google Shape;154;g58b044a472_0_30"/>
          <p:cNvSpPr>
            <a:spLocks noGrp="1"/>
          </p:cNvSpPr>
          <p:nvPr>
            <p:ph type="body" idx="1"/>
          </p:nvPr>
        </p:nvSpPr>
        <p:spPr>
          <a:xfrm>
            <a:off x="755651" y="1513946"/>
            <a:ext cx="7632600" cy="4578900"/>
          </a:xfrm>
          <a:prstGeom prst="roundRect">
            <a:avLst>
              <a:gd name="adj" fmla="val 16667"/>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1800"/>
              <a:buNone/>
            </a:pPr>
            <a:endParaRPr b="1" dirty="0">
              <a:solidFill>
                <a:srgbClr val="222222"/>
              </a:solidFill>
              <a:latin typeface="Tahoma"/>
              <a:ea typeface="Tahoma"/>
              <a:cs typeface="Tahoma"/>
              <a:sym typeface="Tahoma"/>
            </a:endParaRPr>
          </a:p>
          <a:p>
            <a:pPr marL="0" lvl="0" indent="0" algn="just" rtl="0">
              <a:lnSpc>
                <a:spcPct val="160000"/>
              </a:lnSpc>
              <a:spcBef>
                <a:spcPts val="0"/>
              </a:spcBef>
              <a:spcAft>
                <a:spcPts val="0"/>
              </a:spcAft>
              <a:buSzPts val="1800"/>
              <a:buNone/>
            </a:pPr>
            <a:r>
              <a:rPr lang="en-US" dirty="0">
                <a:solidFill>
                  <a:srgbClr val="222222"/>
                </a:solidFill>
                <a:latin typeface="Tahoma"/>
                <a:ea typeface="Tahoma"/>
                <a:cs typeface="Tahoma"/>
                <a:sym typeface="Tahoma"/>
              </a:rPr>
              <a:t>Below are four companies that all produce our uniform at excellent prices; all items have been viewed and are of great quality. Which one you use is up to you!</a:t>
            </a:r>
            <a:endParaRPr dirty="0">
              <a:solidFill>
                <a:srgbClr val="222222"/>
              </a:solidFill>
              <a:latin typeface="Tahoma"/>
              <a:ea typeface="Tahoma"/>
              <a:cs typeface="Tahoma"/>
              <a:sym typeface="Tahoma"/>
            </a:endParaRPr>
          </a:p>
          <a:p>
            <a:pPr marL="190500" marR="190500" lvl="0" indent="0" algn="l" rtl="0">
              <a:lnSpc>
                <a:spcPct val="115000"/>
              </a:lnSpc>
              <a:spcBef>
                <a:spcPts val="1500"/>
              </a:spcBef>
              <a:spcAft>
                <a:spcPts val="0"/>
              </a:spcAft>
              <a:buSzPts val="1800"/>
              <a:buNone/>
            </a:pPr>
            <a:r>
              <a:rPr lang="en-US" u="sng" dirty="0">
                <a:solidFill>
                  <a:srgbClr val="008000"/>
                </a:solidFill>
                <a:latin typeface="Tahoma"/>
                <a:ea typeface="Tahoma"/>
                <a:cs typeface="Tahoma"/>
                <a:sym typeface="Tahoma"/>
                <a:hlinkClick r:id="rId3"/>
              </a:rPr>
              <a:t>My Clothing:</a:t>
            </a:r>
            <a:endParaRPr dirty="0">
              <a:solidFill>
                <a:srgbClr val="000000"/>
              </a:solidFill>
              <a:latin typeface="Tahoma"/>
              <a:ea typeface="Tahoma"/>
              <a:cs typeface="Tahoma"/>
              <a:sym typeface="Tahoma"/>
            </a:endParaRPr>
          </a:p>
          <a:p>
            <a:pPr marL="190500" marR="190500" lvl="0" indent="0" algn="l" rtl="0">
              <a:lnSpc>
                <a:spcPct val="115000"/>
              </a:lnSpc>
              <a:spcBef>
                <a:spcPts val="1500"/>
              </a:spcBef>
              <a:spcAft>
                <a:spcPts val="0"/>
              </a:spcAft>
              <a:buSzPts val="1800"/>
              <a:buNone/>
            </a:pPr>
            <a:r>
              <a:rPr lang="en-US" u="sng" dirty="0">
                <a:solidFill>
                  <a:srgbClr val="008000"/>
                </a:solidFill>
                <a:latin typeface="Tahoma"/>
                <a:ea typeface="Tahoma"/>
                <a:cs typeface="Tahoma"/>
                <a:sym typeface="Tahoma"/>
                <a:hlinkClick r:id="rId4"/>
              </a:rPr>
              <a:t>Price and Buckland:</a:t>
            </a:r>
            <a:endParaRPr dirty="0">
              <a:solidFill>
                <a:srgbClr val="000000"/>
              </a:solidFill>
              <a:latin typeface="Tahoma"/>
              <a:ea typeface="Tahoma"/>
              <a:cs typeface="Tahoma"/>
              <a:sym typeface="Tahoma"/>
            </a:endParaRPr>
          </a:p>
          <a:p>
            <a:pPr marL="190500" marR="190500" lvl="0" indent="0" algn="l" rtl="0">
              <a:lnSpc>
                <a:spcPct val="115000"/>
              </a:lnSpc>
              <a:spcBef>
                <a:spcPts val="1500"/>
              </a:spcBef>
              <a:spcAft>
                <a:spcPts val="0"/>
              </a:spcAft>
              <a:buSzPts val="1800"/>
              <a:buNone/>
            </a:pPr>
            <a:r>
              <a:rPr lang="en-US" u="sng" dirty="0">
                <a:solidFill>
                  <a:srgbClr val="008000"/>
                </a:solidFill>
                <a:latin typeface="Tahoma"/>
                <a:ea typeface="Tahoma"/>
                <a:cs typeface="Tahoma"/>
                <a:sym typeface="Tahoma"/>
                <a:hlinkClick r:id="rId5"/>
              </a:rPr>
              <a:t>PMG </a:t>
            </a:r>
            <a:r>
              <a:rPr lang="en-US" u="sng" dirty="0" err="1">
                <a:solidFill>
                  <a:srgbClr val="008000"/>
                </a:solidFill>
                <a:latin typeface="Tahoma"/>
                <a:ea typeface="Tahoma"/>
                <a:cs typeface="Tahoma"/>
                <a:sym typeface="Tahoma"/>
                <a:hlinkClick r:id="rId5"/>
              </a:rPr>
              <a:t>Schoolwear</a:t>
            </a:r>
            <a:r>
              <a:rPr lang="en-US" u="sng" dirty="0">
                <a:solidFill>
                  <a:srgbClr val="008000"/>
                </a:solidFill>
                <a:latin typeface="Tahoma"/>
                <a:ea typeface="Tahoma"/>
                <a:cs typeface="Tahoma"/>
                <a:sym typeface="Tahoma"/>
                <a:hlinkClick r:id="rId5"/>
              </a:rPr>
              <a:t>:</a:t>
            </a:r>
            <a:endParaRPr dirty="0">
              <a:solidFill>
                <a:srgbClr val="000000"/>
              </a:solidFill>
              <a:latin typeface="Tahoma"/>
              <a:ea typeface="Tahoma"/>
              <a:cs typeface="Tahoma"/>
              <a:sym typeface="Tahoma"/>
            </a:endParaRPr>
          </a:p>
          <a:p>
            <a:pPr marL="190500" marR="190500" lvl="0" indent="0" algn="l" rtl="0">
              <a:lnSpc>
                <a:spcPct val="115000"/>
              </a:lnSpc>
              <a:spcBef>
                <a:spcPts val="1500"/>
              </a:spcBef>
              <a:spcAft>
                <a:spcPts val="0"/>
              </a:spcAft>
              <a:buSzPts val="1800"/>
              <a:buNone/>
            </a:pPr>
            <a:r>
              <a:rPr lang="en-US" u="sng" dirty="0">
                <a:solidFill>
                  <a:srgbClr val="FFBB00"/>
                </a:solidFill>
                <a:latin typeface="Tahoma"/>
                <a:ea typeface="Tahoma"/>
                <a:cs typeface="Tahoma"/>
                <a:sym typeface="Tahoma"/>
                <a:hlinkClick r:id="rId6"/>
              </a:rPr>
              <a:t>School Trends:</a:t>
            </a:r>
            <a:endParaRPr u="sng" dirty="0">
              <a:solidFill>
                <a:srgbClr val="FFBB00"/>
              </a:solidFill>
              <a:latin typeface="Tahoma"/>
              <a:ea typeface="Tahoma"/>
              <a:cs typeface="Tahoma"/>
              <a:sym typeface="Tahoma"/>
              <a:hlinkClick r:id="rId6"/>
            </a:endParaRPr>
          </a:p>
          <a:p>
            <a:pPr marL="0" lvl="0" indent="0" algn="l" rtl="0">
              <a:lnSpc>
                <a:spcPct val="90000"/>
              </a:lnSpc>
              <a:spcBef>
                <a:spcPts val="1500"/>
              </a:spcBef>
              <a:spcAft>
                <a:spcPts val="0"/>
              </a:spcAft>
              <a:buSzPts val="1800"/>
              <a:buNone/>
            </a:pPr>
            <a:endParaRPr dirty="0">
              <a:latin typeface="Tahoma"/>
              <a:ea typeface="Tahoma"/>
              <a:cs typeface="Tahoma"/>
              <a:sym typeface="Tahoma"/>
            </a:endParaRPr>
          </a:p>
        </p:txBody>
      </p:sp>
      <p:sp>
        <p:nvSpPr>
          <p:cNvPr id="155" name="Google Shape;155;g58b044a472_0_30"/>
          <p:cNvSpPr txBox="1"/>
          <p:nvPr/>
        </p:nvSpPr>
        <p:spPr>
          <a:xfrm>
            <a:off x="755652" y="1953900"/>
            <a:ext cx="7259100" cy="3000000"/>
          </a:xfrm>
          <a:prstGeom prst="rect">
            <a:avLst/>
          </a:prstGeom>
          <a:noFill/>
          <a:ln>
            <a:noFill/>
          </a:ln>
        </p:spPr>
        <p:txBody>
          <a:bodyPr spcFirstLastPara="1" wrap="square" lIns="91425" tIns="91425" rIns="91425" bIns="91425" anchor="ctr" anchorCtr="0">
            <a:noAutofit/>
          </a:bodyPr>
          <a:lstStyle/>
          <a:p>
            <a:pPr marL="190500" marR="190500" lvl="0" indent="0" algn="l" rtl="0">
              <a:lnSpc>
                <a:spcPct val="115000"/>
              </a:lnSpc>
              <a:spcBef>
                <a:spcPts val="1500"/>
              </a:spcBef>
              <a:spcAft>
                <a:spcPts val="1500"/>
              </a:spcAft>
              <a:buClr>
                <a:srgbClr val="000000"/>
              </a:buClr>
              <a:buSzPts val="1200"/>
              <a:buFont typeface="Arial"/>
              <a:buNone/>
            </a:pPr>
            <a:endParaRPr sz="1200" b="0" i="0" u="sng" strike="noStrike" cap="none">
              <a:solidFill>
                <a:srgbClr val="FFBB00"/>
              </a:solidFill>
              <a:latin typeface="Arial"/>
              <a:ea typeface="Arial"/>
              <a:cs typeface="Arial"/>
              <a:sym typeface="Arial"/>
              <a:hlinkClick r:id="rId6"/>
            </a:endParaRPr>
          </a:p>
        </p:txBody>
      </p:sp>
      <p:pic>
        <p:nvPicPr>
          <p:cNvPr id="156" name="Google Shape;156;g58b044a472_0_30"/>
          <p:cNvPicPr preferRelativeResize="0"/>
          <p:nvPr/>
        </p:nvPicPr>
        <p:blipFill rotWithShape="1">
          <a:blip r:embed="rId7">
            <a:alphaModFix/>
          </a:blip>
          <a:srcRect/>
          <a:stretch/>
        </p:blipFill>
        <p:spPr>
          <a:xfrm>
            <a:off x="7443296" y="645350"/>
            <a:ext cx="1118300" cy="1263600"/>
          </a:xfrm>
          <a:prstGeom prst="rect">
            <a:avLst/>
          </a:prstGeom>
          <a:noFill/>
          <a:ln>
            <a:noFill/>
          </a:ln>
        </p:spPr>
      </p:pic>
      <p:pic>
        <p:nvPicPr>
          <p:cNvPr id="157" name="Google Shape;157;g58b044a472_0_30"/>
          <p:cNvPicPr preferRelativeResize="0"/>
          <p:nvPr/>
        </p:nvPicPr>
        <p:blipFill rotWithShape="1">
          <a:blip r:embed="rId8">
            <a:alphaModFix/>
          </a:blip>
          <a:srcRect/>
          <a:stretch/>
        </p:blipFill>
        <p:spPr>
          <a:xfrm>
            <a:off x="3566875" y="5138046"/>
            <a:ext cx="985158" cy="460354"/>
          </a:xfrm>
          <a:prstGeom prst="rect">
            <a:avLst/>
          </a:prstGeom>
          <a:noFill/>
          <a:ln>
            <a:noFill/>
          </a:ln>
        </p:spPr>
      </p:pic>
      <p:pic>
        <p:nvPicPr>
          <p:cNvPr id="158" name="Google Shape;158;g58b044a472_0_30"/>
          <p:cNvPicPr preferRelativeResize="0"/>
          <p:nvPr/>
        </p:nvPicPr>
        <p:blipFill rotWithShape="1">
          <a:blip r:embed="rId9">
            <a:alphaModFix/>
          </a:blip>
          <a:srcRect/>
          <a:stretch/>
        </p:blipFill>
        <p:spPr>
          <a:xfrm>
            <a:off x="3699275" y="4493546"/>
            <a:ext cx="1371855" cy="460354"/>
          </a:xfrm>
          <a:prstGeom prst="rect">
            <a:avLst/>
          </a:prstGeom>
          <a:noFill/>
          <a:ln>
            <a:noFill/>
          </a:ln>
        </p:spPr>
      </p:pic>
      <p:pic>
        <p:nvPicPr>
          <p:cNvPr id="159" name="Google Shape;159;g58b044a472_0_30"/>
          <p:cNvPicPr preferRelativeResize="0"/>
          <p:nvPr/>
        </p:nvPicPr>
        <p:blipFill rotWithShape="1">
          <a:blip r:embed="rId10">
            <a:alphaModFix/>
          </a:blip>
          <a:srcRect/>
          <a:stretch/>
        </p:blipFill>
        <p:spPr>
          <a:xfrm>
            <a:off x="3543263" y="3928396"/>
            <a:ext cx="2047875" cy="381000"/>
          </a:xfrm>
          <a:prstGeom prst="rect">
            <a:avLst/>
          </a:prstGeom>
          <a:noFill/>
          <a:ln>
            <a:noFill/>
          </a:ln>
        </p:spPr>
      </p:pic>
      <p:pic>
        <p:nvPicPr>
          <p:cNvPr id="160" name="Google Shape;160;g58b044a472_0_30"/>
          <p:cNvPicPr preferRelativeResize="0"/>
          <p:nvPr/>
        </p:nvPicPr>
        <p:blipFill rotWithShape="1">
          <a:blip r:embed="rId11">
            <a:alphaModFix/>
          </a:blip>
          <a:srcRect/>
          <a:stretch/>
        </p:blipFill>
        <p:spPr>
          <a:xfrm>
            <a:off x="3566863" y="3428996"/>
            <a:ext cx="1252163" cy="4603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64"/>
        <p:cNvGrpSpPr/>
        <p:nvPr/>
      </p:nvGrpSpPr>
      <p:grpSpPr>
        <a:xfrm>
          <a:off x="0" y="0"/>
          <a:ext cx="0" cy="0"/>
          <a:chOff x="0" y="0"/>
          <a:chExt cx="0" cy="0"/>
        </a:xfrm>
      </p:grpSpPr>
      <p:sp>
        <p:nvSpPr>
          <p:cNvPr id="165" name="Google Shape;165;p11"/>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i="0" u="none">
                <a:solidFill>
                  <a:srgbClr val="23A7F9"/>
                </a:solidFill>
              </a:rPr>
              <a:t>Health</a:t>
            </a:r>
            <a:endParaRPr/>
          </a:p>
        </p:txBody>
      </p:sp>
      <p:sp>
        <p:nvSpPr>
          <p:cNvPr id="166" name="Google Shape;166;p11"/>
          <p:cNvSpPr>
            <a:spLocks noGrp="1"/>
          </p:cNvSpPr>
          <p:nvPr>
            <p:ph type="body" idx="1"/>
          </p:nvPr>
        </p:nvSpPr>
        <p:spPr>
          <a:xfrm>
            <a:off x="750937" y="1432769"/>
            <a:ext cx="7632600" cy="457830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l" rtl="0">
              <a:lnSpc>
                <a:spcPct val="107000"/>
              </a:lnSpc>
              <a:spcBef>
                <a:spcPts val="0"/>
              </a:spcBef>
              <a:spcAft>
                <a:spcPts val="0"/>
              </a:spcAft>
              <a:buClr>
                <a:srgbClr val="1C1C1C"/>
              </a:buClr>
              <a:buSzPts val="1600"/>
              <a:buFont typeface="Arial"/>
              <a:buNone/>
            </a:pPr>
            <a:r>
              <a:rPr lang="en-US" b="1" i="0" u="none">
                <a:solidFill>
                  <a:srgbClr val="1C1C1C"/>
                </a:solidFill>
                <a:latin typeface="Tahoma"/>
                <a:ea typeface="Tahoma"/>
                <a:cs typeface="Tahoma"/>
                <a:sym typeface="Tahoma"/>
              </a:rPr>
              <a:t>Health:</a:t>
            </a:r>
            <a:r>
              <a:rPr lang="en-US" i="0" u="none">
                <a:solidFill>
                  <a:srgbClr val="1C1C1C"/>
                </a:solidFill>
                <a:latin typeface="Tahoma"/>
                <a:ea typeface="Tahoma"/>
                <a:cs typeface="Tahoma"/>
                <a:sym typeface="Tahoma"/>
              </a:rPr>
              <a:t> </a:t>
            </a:r>
            <a:r>
              <a:rPr lang="en-US" i="0" u="none">
                <a:solidFill>
                  <a:srgbClr val="000000"/>
                </a:solidFill>
                <a:latin typeface="Tahoma"/>
                <a:ea typeface="Tahoma"/>
                <a:cs typeface="Tahoma"/>
                <a:sym typeface="Tahoma"/>
              </a:rPr>
              <a:t>Staff need to be aware of your child’s medical background, in particular any allergies (e.g. </a:t>
            </a:r>
            <a:r>
              <a:rPr lang="en-US" i="0" u="none" dirty="0">
                <a:solidFill>
                  <a:srgbClr val="000000"/>
                </a:solidFill>
                <a:latin typeface="Tahoma"/>
                <a:ea typeface="Tahoma"/>
                <a:cs typeface="Tahoma"/>
                <a:sym typeface="Tahoma"/>
              </a:rPr>
              <a:t>bee stings, dairy food), any dietary restrictions (e.g. vegetarian or Halal) and any medical conditions that are important for us to know (e.g. asthma or eczema).</a:t>
            </a:r>
            <a:endParaRPr i="0" u="none" dirty="0">
              <a:solidFill>
                <a:srgbClr val="1C1C1C"/>
              </a:solidFill>
              <a:latin typeface="Tahoma"/>
              <a:ea typeface="Tahoma"/>
              <a:cs typeface="Tahoma"/>
              <a:sym typeface="Tahoma"/>
            </a:endParaRPr>
          </a:p>
          <a:p>
            <a:pPr marL="0" marR="0" lvl="0" indent="0" algn="l" rtl="0">
              <a:lnSpc>
                <a:spcPct val="107000"/>
              </a:lnSpc>
              <a:spcBef>
                <a:spcPts val="1800"/>
              </a:spcBef>
              <a:spcAft>
                <a:spcPts val="0"/>
              </a:spcAft>
              <a:buClr>
                <a:srgbClr val="000000"/>
              </a:buClr>
              <a:buSzPts val="1600"/>
              <a:buFont typeface="Arial"/>
              <a:buNone/>
            </a:pPr>
            <a:r>
              <a:rPr lang="en-US" i="0" u="none" dirty="0">
                <a:solidFill>
                  <a:srgbClr val="000000"/>
                </a:solidFill>
                <a:latin typeface="Tahoma"/>
                <a:ea typeface="Tahoma"/>
                <a:cs typeface="Tahoma"/>
                <a:sym typeface="Tahoma"/>
              </a:rPr>
              <a:t>Children can suddenly become ill and therefore it is important that we know we can contact you or another adult relative/friend at all times. Please ensure that the school is kept up to date with your contact details. If your child is unable to attend school due to illness, please telephone the school office to let us know.</a:t>
            </a:r>
            <a:endParaRPr dirty="0"/>
          </a:p>
          <a:p>
            <a:pPr marL="0" marR="0" lvl="0" indent="0" algn="l" rtl="0">
              <a:lnSpc>
                <a:spcPct val="107000"/>
              </a:lnSpc>
              <a:spcBef>
                <a:spcPts val="1800"/>
              </a:spcBef>
              <a:spcAft>
                <a:spcPts val="0"/>
              </a:spcAft>
              <a:buClr>
                <a:srgbClr val="000000"/>
              </a:buClr>
              <a:buSzPts val="1600"/>
              <a:buFont typeface="Arial"/>
              <a:buNone/>
            </a:pPr>
            <a:r>
              <a:rPr lang="en-US" dirty="0">
                <a:solidFill>
                  <a:srgbClr val="000000"/>
                </a:solidFill>
                <a:latin typeface="Tahoma"/>
                <a:ea typeface="Tahoma"/>
                <a:cs typeface="Tahoma"/>
                <a:sym typeface="Tahoma"/>
              </a:rPr>
              <a:t>If you are unsure about sending your child to school when they are ill please refer to the NHS website.</a:t>
            </a:r>
            <a:endParaRPr i="0" u="none" dirty="0">
              <a:solidFill>
                <a:srgbClr val="000000"/>
              </a:solidFill>
              <a:latin typeface="Tahoma"/>
              <a:ea typeface="Tahoma"/>
              <a:cs typeface="Tahoma"/>
              <a:sym typeface="Tahoma"/>
            </a:endParaRPr>
          </a:p>
          <a:p>
            <a:pPr marL="0" marR="0" lvl="0" indent="0" algn="l" rtl="0">
              <a:lnSpc>
                <a:spcPct val="107000"/>
              </a:lnSpc>
              <a:spcBef>
                <a:spcPts val="1800"/>
              </a:spcBef>
              <a:spcAft>
                <a:spcPts val="0"/>
              </a:spcAft>
              <a:buClr>
                <a:srgbClr val="000000"/>
              </a:buClr>
              <a:buSzPts val="1600"/>
              <a:buFont typeface="Arial"/>
              <a:buNone/>
            </a:pPr>
            <a:r>
              <a:rPr lang="en-US" dirty="0">
                <a:solidFill>
                  <a:srgbClr val="000000"/>
                </a:solidFill>
                <a:latin typeface="Tahoma"/>
                <a:ea typeface="Tahoma"/>
                <a:cs typeface="Tahoma"/>
                <a:sym typeface="Tahoma"/>
              </a:rPr>
              <a:t>Sickness bugs require a clear 48 hours before returning                      to school. </a:t>
            </a:r>
            <a:endParaRPr dirty="0">
              <a:solidFill>
                <a:srgbClr val="000000"/>
              </a:solidFill>
              <a:latin typeface="Tahoma"/>
              <a:ea typeface="Tahoma"/>
              <a:cs typeface="Tahoma"/>
              <a:sym typeface="Tahoma"/>
            </a:endParaRPr>
          </a:p>
          <a:p>
            <a:pPr marL="228600" marR="0" lvl="0" indent="-139700" algn="l" rtl="0">
              <a:lnSpc>
                <a:spcPct val="90000"/>
              </a:lnSpc>
              <a:spcBef>
                <a:spcPts val="1800"/>
              </a:spcBef>
              <a:spcAft>
                <a:spcPts val="0"/>
              </a:spcAft>
              <a:buClr>
                <a:srgbClr val="1C1C1C"/>
              </a:buClr>
              <a:buSzPts val="1400"/>
              <a:buFont typeface="Arial"/>
              <a:buNone/>
            </a:pPr>
            <a:endParaRPr sz="1400" b="0" i="0" u="none" dirty="0">
              <a:solidFill>
                <a:srgbClr val="1C1C1C"/>
              </a:solidFill>
              <a:latin typeface="Play"/>
              <a:ea typeface="Play"/>
              <a:cs typeface="Play"/>
              <a:sym typeface="Play"/>
            </a:endParaRPr>
          </a:p>
        </p:txBody>
      </p:sp>
      <p:pic>
        <p:nvPicPr>
          <p:cNvPr id="167" name="Google Shape;167;p11"/>
          <p:cNvPicPr preferRelativeResize="0"/>
          <p:nvPr/>
        </p:nvPicPr>
        <p:blipFill rotWithShape="1">
          <a:blip r:embed="rId3">
            <a:alphaModFix/>
          </a:blip>
          <a:srcRect/>
          <a:stretch/>
        </p:blipFill>
        <p:spPr>
          <a:xfrm>
            <a:off x="7202346" y="5164138"/>
            <a:ext cx="1600200" cy="1693862"/>
          </a:xfrm>
          <a:prstGeom prst="rect">
            <a:avLst/>
          </a:prstGeom>
          <a:noFill/>
          <a:ln>
            <a:noFill/>
          </a:ln>
        </p:spPr>
      </p:pic>
      <p:pic>
        <p:nvPicPr>
          <p:cNvPr id="168" name="Google Shape;168;p11"/>
          <p:cNvPicPr preferRelativeResize="0"/>
          <p:nvPr/>
        </p:nvPicPr>
        <p:blipFill rotWithShape="1">
          <a:blip r:embed="rId4">
            <a:alphaModFix/>
          </a:blip>
          <a:srcRect/>
          <a:stretch/>
        </p:blipFill>
        <p:spPr>
          <a:xfrm>
            <a:off x="7443296" y="344512"/>
            <a:ext cx="1118300" cy="126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172"/>
        <p:cNvGrpSpPr/>
        <p:nvPr/>
      </p:nvGrpSpPr>
      <p:grpSpPr>
        <a:xfrm>
          <a:off x="0" y="0"/>
          <a:ext cx="0" cy="0"/>
          <a:chOff x="0" y="0"/>
          <a:chExt cx="0" cy="0"/>
        </a:xfrm>
      </p:grpSpPr>
      <p:sp>
        <p:nvSpPr>
          <p:cNvPr id="173" name="Google Shape;173;p12"/>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DD215B"/>
              </a:buClr>
              <a:buSzPts val="3600"/>
              <a:buFont typeface="Play"/>
              <a:buNone/>
            </a:pPr>
            <a:r>
              <a:rPr lang="en-US" sz="3600" i="0" u="none">
                <a:solidFill>
                  <a:srgbClr val="DD215B"/>
                </a:solidFill>
                <a:latin typeface="Tahoma"/>
                <a:ea typeface="Tahoma"/>
                <a:cs typeface="Tahoma"/>
                <a:sym typeface="Tahoma"/>
              </a:rPr>
              <a:t>E</a:t>
            </a:r>
            <a:r>
              <a:rPr lang="en-US" sz="3600" i="0" u="none">
                <a:solidFill>
                  <a:srgbClr val="F3CA4C"/>
                </a:solidFill>
                <a:latin typeface="Tahoma"/>
                <a:ea typeface="Tahoma"/>
                <a:cs typeface="Tahoma"/>
                <a:sym typeface="Tahoma"/>
              </a:rPr>
              <a:t>a</a:t>
            </a:r>
            <a:r>
              <a:rPr lang="en-US" sz="3600" i="0" u="none">
                <a:solidFill>
                  <a:srgbClr val="23A7F9"/>
                </a:solidFill>
                <a:latin typeface="Tahoma"/>
                <a:ea typeface="Tahoma"/>
                <a:cs typeface="Tahoma"/>
                <a:sym typeface="Tahoma"/>
              </a:rPr>
              <a:t>r</a:t>
            </a:r>
            <a:r>
              <a:rPr lang="en-US" sz="3600" i="0" u="none">
                <a:solidFill>
                  <a:srgbClr val="FF7E00"/>
                </a:solidFill>
                <a:latin typeface="Tahoma"/>
                <a:ea typeface="Tahoma"/>
                <a:cs typeface="Tahoma"/>
                <a:sym typeface="Tahoma"/>
              </a:rPr>
              <a:t>l</a:t>
            </a:r>
            <a:r>
              <a:rPr lang="en-US" sz="3600" i="0" u="none">
                <a:solidFill>
                  <a:srgbClr val="92CE30"/>
                </a:solidFill>
                <a:latin typeface="Tahoma"/>
                <a:ea typeface="Tahoma"/>
                <a:cs typeface="Tahoma"/>
                <a:sym typeface="Tahoma"/>
              </a:rPr>
              <a:t>y</a:t>
            </a:r>
            <a:r>
              <a:rPr lang="en-US" sz="3600" i="0" u="none">
                <a:solidFill>
                  <a:srgbClr val="1C1C1C"/>
                </a:solidFill>
                <a:latin typeface="Tahoma"/>
                <a:ea typeface="Tahoma"/>
                <a:cs typeface="Tahoma"/>
                <a:sym typeface="Tahoma"/>
              </a:rPr>
              <a:t> </a:t>
            </a:r>
            <a:r>
              <a:rPr lang="en-US" sz="3600" i="0" u="none">
                <a:solidFill>
                  <a:srgbClr val="611A92"/>
                </a:solidFill>
                <a:latin typeface="Tahoma"/>
                <a:ea typeface="Tahoma"/>
                <a:cs typeface="Tahoma"/>
                <a:sym typeface="Tahoma"/>
              </a:rPr>
              <a:t>Y</a:t>
            </a:r>
            <a:r>
              <a:rPr lang="en-US" sz="3600" i="0" u="none">
                <a:solidFill>
                  <a:srgbClr val="04AA94"/>
                </a:solidFill>
                <a:latin typeface="Tahoma"/>
                <a:ea typeface="Tahoma"/>
                <a:cs typeface="Tahoma"/>
                <a:sym typeface="Tahoma"/>
              </a:rPr>
              <a:t>e</a:t>
            </a:r>
            <a:r>
              <a:rPr lang="en-US" sz="3600" i="0" u="none">
                <a:solidFill>
                  <a:srgbClr val="DD215B"/>
                </a:solidFill>
                <a:latin typeface="Tahoma"/>
                <a:ea typeface="Tahoma"/>
                <a:cs typeface="Tahoma"/>
                <a:sym typeface="Tahoma"/>
              </a:rPr>
              <a:t>a</a:t>
            </a:r>
            <a:r>
              <a:rPr lang="en-US" sz="3600" i="0" u="none">
                <a:solidFill>
                  <a:srgbClr val="F3CA4C"/>
                </a:solidFill>
                <a:latin typeface="Tahoma"/>
                <a:ea typeface="Tahoma"/>
                <a:cs typeface="Tahoma"/>
                <a:sym typeface="Tahoma"/>
              </a:rPr>
              <a:t>r</a:t>
            </a:r>
            <a:r>
              <a:rPr lang="en-US" sz="3600" i="0" u="none">
                <a:solidFill>
                  <a:srgbClr val="23A7F9"/>
                </a:solidFill>
                <a:latin typeface="Tahoma"/>
                <a:ea typeface="Tahoma"/>
                <a:cs typeface="Tahoma"/>
                <a:sym typeface="Tahoma"/>
              </a:rPr>
              <a:t>s</a:t>
            </a:r>
            <a:r>
              <a:rPr lang="en-US" sz="3600" i="0" u="none">
                <a:solidFill>
                  <a:srgbClr val="1C1C1C"/>
                </a:solidFill>
                <a:latin typeface="Tahoma"/>
                <a:ea typeface="Tahoma"/>
                <a:cs typeface="Tahoma"/>
                <a:sym typeface="Tahoma"/>
              </a:rPr>
              <a:t> </a:t>
            </a:r>
            <a:r>
              <a:rPr lang="en-US" sz="3600" i="0" u="none">
                <a:solidFill>
                  <a:srgbClr val="23A7F9"/>
                </a:solidFill>
                <a:latin typeface="Tahoma"/>
                <a:ea typeface="Tahoma"/>
                <a:cs typeface="Tahoma"/>
                <a:sym typeface="Tahoma"/>
              </a:rPr>
              <a:t>Curriculum</a:t>
            </a:r>
            <a:endParaRPr>
              <a:latin typeface="Tahoma"/>
              <a:ea typeface="Tahoma"/>
              <a:cs typeface="Tahoma"/>
              <a:sym typeface="Tahoma"/>
            </a:endParaRPr>
          </a:p>
        </p:txBody>
      </p:sp>
      <p:sp>
        <p:nvSpPr>
          <p:cNvPr id="174" name="Google Shape;174;p12"/>
          <p:cNvSpPr>
            <a:spLocks noGrp="1"/>
          </p:cNvSpPr>
          <p:nvPr>
            <p:ph type="body" idx="1"/>
          </p:nvPr>
        </p:nvSpPr>
        <p:spPr>
          <a:xfrm>
            <a:off x="539750" y="1331525"/>
            <a:ext cx="7743900" cy="4761300"/>
          </a:xfrm>
          <a:prstGeom prst="roundRect">
            <a:avLst>
              <a:gd name="adj" fmla="val 16667"/>
            </a:avLst>
          </a:prstGeom>
          <a:noFill/>
          <a:ln>
            <a:noFill/>
          </a:ln>
        </p:spPr>
        <p:txBody>
          <a:bodyPr spcFirstLastPara="1" wrap="square" lIns="108000" tIns="108000" rIns="108000" bIns="108000" anchor="t" anchorCtr="0">
            <a:normAutofit/>
          </a:bodyPr>
          <a:lstStyle/>
          <a:p>
            <a:pPr marL="0" marR="0" lvl="0" indent="0" algn="l" rtl="0">
              <a:lnSpc>
                <a:spcPct val="90000"/>
              </a:lnSpc>
              <a:spcBef>
                <a:spcPts val="0"/>
              </a:spcBef>
              <a:spcAft>
                <a:spcPts val="0"/>
              </a:spcAft>
              <a:buClr>
                <a:schemeClr val="dk1"/>
              </a:buClr>
              <a:buSzPts val="1600"/>
              <a:buFont typeface="Arial"/>
              <a:buNone/>
            </a:pPr>
            <a:r>
              <a:rPr lang="en-US" i="0" u="none">
                <a:solidFill>
                  <a:schemeClr val="dk1"/>
                </a:solidFill>
                <a:latin typeface="Tahoma"/>
                <a:ea typeface="Tahoma"/>
                <a:cs typeface="Tahoma"/>
                <a:sym typeface="Tahoma"/>
              </a:rPr>
              <a:t>Activities in </a:t>
            </a:r>
            <a:r>
              <a:rPr lang="en-US">
                <a:solidFill>
                  <a:schemeClr val="dk1"/>
                </a:solidFill>
                <a:latin typeface="Tahoma"/>
                <a:ea typeface="Tahoma"/>
                <a:cs typeface="Tahoma"/>
                <a:sym typeface="Tahoma"/>
              </a:rPr>
              <a:t>Reception</a:t>
            </a:r>
            <a:r>
              <a:rPr lang="en-US" i="0" u="none">
                <a:solidFill>
                  <a:schemeClr val="dk1"/>
                </a:solidFill>
                <a:latin typeface="Tahoma"/>
                <a:ea typeface="Tahoma"/>
                <a:cs typeface="Tahoma"/>
                <a:sym typeface="Tahoma"/>
              </a:rPr>
              <a:t> are carefully</a:t>
            </a:r>
            <a:r>
              <a:rPr lang="en-US" i="0" u="none">
                <a:solidFill>
                  <a:srgbClr val="000000"/>
                </a:solidFill>
                <a:latin typeface="Tahoma"/>
                <a:ea typeface="Tahoma"/>
                <a:cs typeface="Tahoma"/>
                <a:sym typeface="Tahoma"/>
              </a:rPr>
              <a:t> planned and organised in order </a:t>
            </a:r>
            <a:endParaRPr i="0" u="none">
              <a:solidFill>
                <a:srgbClr val="000000"/>
              </a:solidFill>
              <a:latin typeface="Tahoma"/>
              <a:ea typeface="Tahoma"/>
              <a:cs typeface="Tahoma"/>
              <a:sym typeface="Tahoma"/>
            </a:endParaRPr>
          </a:p>
          <a:p>
            <a:pPr marL="0" marR="0" lvl="0" indent="0" algn="l" rtl="0">
              <a:lnSpc>
                <a:spcPct val="90000"/>
              </a:lnSpc>
              <a:spcBef>
                <a:spcPts val="0"/>
              </a:spcBef>
              <a:spcAft>
                <a:spcPts val="0"/>
              </a:spcAft>
              <a:buClr>
                <a:schemeClr val="dk1"/>
              </a:buClr>
              <a:buSzPts val="1600"/>
              <a:buFont typeface="Arial"/>
              <a:buNone/>
            </a:pPr>
            <a:r>
              <a:rPr lang="en-US" i="0" u="none">
                <a:solidFill>
                  <a:srgbClr val="000000"/>
                </a:solidFill>
                <a:latin typeface="Tahoma"/>
                <a:ea typeface="Tahoma"/>
                <a:cs typeface="Tahoma"/>
                <a:sym typeface="Tahoma"/>
              </a:rPr>
              <a:t>to provide a range of learning experiences. Individual records are kept by staff to record the activities your child participates in and undertakes, as well as their progress in specific skills.</a:t>
            </a:r>
            <a:endParaRPr i="0" u="none">
              <a:solidFill>
                <a:schemeClr val="dk1"/>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i="0" u="none">
                <a:solidFill>
                  <a:srgbClr val="000000"/>
                </a:solidFill>
                <a:latin typeface="Tahoma"/>
                <a:ea typeface="Tahoma"/>
                <a:cs typeface="Tahoma"/>
                <a:sym typeface="Tahoma"/>
              </a:rPr>
              <a:t>Planning for each </a:t>
            </a:r>
            <a:r>
              <a:rPr lang="en-US">
                <a:solidFill>
                  <a:srgbClr val="000000"/>
                </a:solidFill>
                <a:latin typeface="Tahoma"/>
                <a:ea typeface="Tahoma"/>
                <a:cs typeface="Tahoma"/>
                <a:sym typeface="Tahoma"/>
              </a:rPr>
              <a:t>week</a:t>
            </a:r>
            <a:r>
              <a:rPr lang="en-US" i="0" u="none">
                <a:solidFill>
                  <a:srgbClr val="000000"/>
                </a:solidFill>
                <a:latin typeface="Tahoma"/>
                <a:ea typeface="Tahoma"/>
                <a:cs typeface="Tahoma"/>
                <a:sym typeface="Tahoma"/>
              </a:rPr>
              <a:t> is carried out using a topic-based approach, following the children’s interests and responding to specific events. </a:t>
            </a:r>
            <a:endParaRPr i="0" u="none">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endParaRPr>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i="0" u="none">
                <a:solidFill>
                  <a:srgbClr val="000000"/>
                </a:solidFill>
                <a:latin typeface="Tahoma"/>
                <a:ea typeface="Tahoma"/>
                <a:cs typeface="Tahoma"/>
                <a:sym typeface="Tahoma"/>
              </a:rPr>
              <a:t>There are 7 Areas of Learning in the Early Years Foundation Stage (EYFS), which activities are planned around: </a:t>
            </a:r>
            <a:r>
              <a:rPr lang="en-US" b="1" i="0" u="none">
                <a:solidFill>
                  <a:srgbClr val="DD215B"/>
                </a:solidFill>
                <a:latin typeface="Tahoma"/>
                <a:ea typeface="Tahoma"/>
                <a:cs typeface="Tahoma"/>
                <a:sym typeface="Tahoma"/>
              </a:rPr>
              <a:t>Personal, Social and Emotional Development,</a:t>
            </a:r>
            <a:r>
              <a:rPr lang="en-US">
                <a:latin typeface="Tahoma"/>
                <a:ea typeface="Tahoma"/>
                <a:cs typeface="Tahoma"/>
                <a:sym typeface="Tahoma"/>
              </a:rPr>
              <a:t> </a:t>
            </a:r>
            <a:r>
              <a:rPr lang="en-US" b="1" i="0" u="none">
                <a:solidFill>
                  <a:srgbClr val="F3CA4C"/>
                </a:solidFill>
                <a:latin typeface="Tahoma"/>
                <a:ea typeface="Tahoma"/>
                <a:cs typeface="Tahoma"/>
                <a:sym typeface="Tahoma"/>
              </a:rPr>
              <a:t>Physical Development</a:t>
            </a:r>
            <a:r>
              <a:rPr lang="en-US">
                <a:latin typeface="Tahoma"/>
                <a:ea typeface="Tahoma"/>
                <a:cs typeface="Tahoma"/>
                <a:sym typeface="Tahoma"/>
              </a:rPr>
              <a:t>, </a:t>
            </a:r>
            <a:r>
              <a:rPr lang="en-US" b="1" i="0" u="none">
                <a:solidFill>
                  <a:srgbClr val="23A7F9"/>
                </a:solidFill>
                <a:latin typeface="Tahoma"/>
                <a:ea typeface="Tahoma"/>
                <a:cs typeface="Tahoma"/>
                <a:sym typeface="Tahoma"/>
              </a:rPr>
              <a:t>Communication and Language,</a:t>
            </a:r>
            <a:r>
              <a:rPr lang="en-US">
                <a:latin typeface="Tahoma"/>
                <a:ea typeface="Tahoma"/>
                <a:cs typeface="Tahoma"/>
                <a:sym typeface="Tahoma"/>
              </a:rPr>
              <a:t> </a:t>
            </a:r>
            <a:r>
              <a:rPr lang="en-US" b="1" i="0" u="none">
                <a:solidFill>
                  <a:srgbClr val="92CE30"/>
                </a:solidFill>
                <a:latin typeface="Tahoma"/>
                <a:ea typeface="Tahoma"/>
                <a:cs typeface="Tahoma"/>
                <a:sym typeface="Tahoma"/>
              </a:rPr>
              <a:t>Literacy, </a:t>
            </a:r>
            <a:r>
              <a:rPr lang="en-US" b="1" i="0" u="none">
                <a:solidFill>
                  <a:srgbClr val="FF7E00"/>
                </a:solidFill>
                <a:latin typeface="Tahoma"/>
                <a:ea typeface="Tahoma"/>
                <a:cs typeface="Tahoma"/>
                <a:sym typeface="Tahoma"/>
              </a:rPr>
              <a:t>Mathematics, </a:t>
            </a:r>
            <a:r>
              <a:rPr lang="en-US" b="1" i="0" u="none">
                <a:solidFill>
                  <a:srgbClr val="611A92"/>
                </a:solidFill>
                <a:latin typeface="Tahoma"/>
                <a:ea typeface="Tahoma"/>
                <a:cs typeface="Tahoma"/>
                <a:sym typeface="Tahoma"/>
              </a:rPr>
              <a:t>Understanding the World, and </a:t>
            </a:r>
            <a:r>
              <a:rPr lang="en-US" b="1" i="0" u="none">
                <a:solidFill>
                  <a:srgbClr val="04AA94"/>
                </a:solidFill>
                <a:latin typeface="Tahoma"/>
                <a:ea typeface="Tahoma"/>
                <a:cs typeface="Tahoma"/>
                <a:sym typeface="Tahoma"/>
              </a:rPr>
              <a:t>Expressive Arts and Design.</a:t>
            </a:r>
            <a:endParaRPr b="1" i="0" u="none">
              <a:solidFill>
                <a:srgbClr val="04AA94"/>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endParaRPr b="1">
              <a:solidFill>
                <a:srgbClr val="04AA94"/>
              </a:solidFill>
              <a:latin typeface="Tahoma"/>
              <a:ea typeface="Tahoma"/>
              <a:cs typeface="Tahoma"/>
              <a:sym typeface="Tahoma"/>
            </a:endParaRPr>
          </a:p>
          <a:p>
            <a:pPr marL="0" marR="0" lvl="0" indent="0" algn="l" rtl="0">
              <a:lnSpc>
                <a:spcPct val="90000"/>
              </a:lnSpc>
              <a:spcBef>
                <a:spcPts val="0"/>
              </a:spcBef>
              <a:spcAft>
                <a:spcPts val="0"/>
              </a:spcAft>
              <a:buClr>
                <a:srgbClr val="1C1C1C"/>
              </a:buClr>
              <a:buSzPts val="1600"/>
              <a:buFont typeface="Arial"/>
              <a:buNone/>
            </a:pPr>
            <a:r>
              <a:rPr lang="en-US" i="0" u="none">
                <a:solidFill>
                  <a:srgbClr val="1C1C1C"/>
                </a:solidFill>
                <a:latin typeface="Tahoma"/>
                <a:ea typeface="Tahoma"/>
                <a:cs typeface="Tahoma"/>
                <a:sym typeface="Tahoma"/>
              </a:rPr>
              <a:t>Throughout the EYFS, children will be working towards the Early Learning Goals. These describe the level of attainment expected at the end of your child’s Reception year in school.</a:t>
            </a:r>
            <a:endParaRPr i="0" u="none">
              <a:solidFill>
                <a:schemeClr val="dk1"/>
              </a:solidFill>
              <a:latin typeface="Tahoma"/>
              <a:ea typeface="Tahoma"/>
              <a:cs typeface="Tahoma"/>
              <a:sym typeface="Tahoma"/>
            </a:endParaRPr>
          </a:p>
          <a:p>
            <a:pPr marL="0" marR="0" lvl="0" indent="0" algn="l" rtl="0">
              <a:lnSpc>
                <a:spcPct val="90000"/>
              </a:lnSpc>
              <a:spcBef>
                <a:spcPts val="0"/>
              </a:spcBef>
              <a:spcAft>
                <a:spcPts val="0"/>
              </a:spcAft>
              <a:buClr>
                <a:srgbClr val="1C1C1C"/>
              </a:buClr>
              <a:buSzPts val="1600"/>
              <a:buFont typeface="Arial"/>
              <a:buNone/>
            </a:pPr>
            <a:endParaRPr i="0" u="none">
              <a:solidFill>
                <a:srgbClr val="000000"/>
              </a:solidFill>
            </a:endParaRPr>
          </a:p>
          <a:p>
            <a:pPr marL="228600" marR="0" lvl="0" indent="-127000" algn="l" rtl="0">
              <a:lnSpc>
                <a:spcPct val="90000"/>
              </a:lnSpc>
              <a:spcBef>
                <a:spcPts val="1000"/>
              </a:spcBef>
              <a:spcAft>
                <a:spcPts val="0"/>
              </a:spcAft>
              <a:buClr>
                <a:srgbClr val="1C1C1C"/>
              </a:buClr>
              <a:buSzPts val="1600"/>
              <a:buFont typeface="Arial"/>
              <a:buNone/>
            </a:pPr>
            <a:endParaRPr i="0" u="none">
              <a:solidFill>
                <a:srgbClr val="000000"/>
              </a:solidFill>
            </a:endParaRPr>
          </a:p>
        </p:txBody>
      </p:sp>
      <p:pic>
        <p:nvPicPr>
          <p:cNvPr id="175" name="Google Shape;175;p12"/>
          <p:cNvPicPr preferRelativeResize="0"/>
          <p:nvPr/>
        </p:nvPicPr>
        <p:blipFill rotWithShape="1">
          <a:blip r:embed="rId3">
            <a:alphaModFix/>
          </a:blip>
          <a:srcRect/>
          <a:stretch/>
        </p:blipFill>
        <p:spPr>
          <a:xfrm>
            <a:off x="7558975" y="467059"/>
            <a:ext cx="1118300" cy="126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79"/>
        <p:cNvGrpSpPr/>
        <p:nvPr/>
      </p:nvGrpSpPr>
      <p:grpSpPr>
        <a:xfrm>
          <a:off x="0" y="0"/>
          <a:ext cx="0" cy="0"/>
          <a:chOff x="0" y="0"/>
          <a:chExt cx="0" cy="0"/>
        </a:xfrm>
      </p:grpSpPr>
      <p:sp>
        <p:nvSpPr>
          <p:cNvPr id="180" name="Google Shape;180;p5"/>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DD215B"/>
              </a:buClr>
              <a:buSzPts val="3600"/>
              <a:buFont typeface="Play"/>
              <a:buNone/>
            </a:pPr>
            <a:r>
              <a:rPr lang="en-US" sz="3600">
                <a:solidFill>
                  <a:schemeClr val="accent6"/>
                </a:solidFill>
                <a:latin typeface="Tahoma"/>
                <a:ea typeface="Tahoma"/>
                <a:cs typeface="Tahoma"/>
                <a:sym typeface="Tahoma"/>
              </a:rPr>
              <a:t>Characteristics of Effective Learning</a:t>
            </a:r>
            <a:endParaRPr>
              <a:solidFill>
                <a:schemeClr val="accent6"/>
              </a:solidFill>
              <a:latin typeface="Tahoma"/>
              <a:ea typeface="Tahoma"/>
              <a:cs typeface="Tahoma"/>
              <a:sym typeface="Tahoma"/>
            </a:endParaRPr>
          </a:p>
        </p:txBody>
      </p:sp>
      <p:sp>
        <p:nvSpPr>
          <p:cNvPr id="181" name="Google Shape;181;p5"/>
          <p:cNvSpPr>
            <a:spLocks noGrp="1"/>
          </p:cNvSpPr>
          <p:nvPr>
            <p:ph type="body" idx="1"/>
          </p:nvPr>
        </p:nvSpPr>
        <p:spPr>
          <a:xfrm>
            <a:off x="0" y="1200950"/>
            <a:ext cx="9024729" cy="4761300"/>
          </a:xfrm>
          <a:prstGeom prst="roundRect">
            <a:avLst>
              <a:gd name="adj" fmla="val 16667"/>
            </a:avLst>
          </a:prstGeom>
          <a:noFill/>
          <a:ln>
            <a:noFill/>
          </a:ln>
        </p:spPr>
        <p:txBody>
          <a:bodyPr spcFirstLastPara="1" wrap="square" lIns="108000" tIns="108000" rIns="108000" bIns="108000" anchor="t" anchorCtr="0">
            <a:normAutofit/>
          </a:bodyPr>
          <a:lstStyle/>
          <a:p>
            <a:pPr marL="457200" lvl="0" indent="-228600" algn="l" rtl="0">
              <a:lnSpc>
                <a:spcPct val="80000"/>
              </a:lnSpc>
              <a:spcBef>
                <a:spcPts val="50"/>
              </a:spcBef>
              <a:spcAft>
                <a:spcPts val="0"/>
              </a:spcAft>
              <a:buSzPts val="1800"/>
              <a:buNone/>
            </a:pPr>
            <a:r>
              <a:rPr lang="en-US" sz="1665" dirty="0">
                <a:latin typeface="Tahoma"/>
                <a:ea typeface="Tahoma"/>
                <a:cs typeface="Tahoma"/>
                <a:sym typeface="Tahoma"/>
              </a:rPr>
              <a:t>The characteristics of effective learning underpin all the learning we do in Reception. These are </a:t>
            </a:r>
            <a:r>
              <a:rPr lang="en-US" sz="1665" b="1" dirty="0">
                <a:latin typeface="Tahoma"/>
                <a:ea typeface="Tahoma"/>
                <a:cs typeface="Tahoma"/>
                <a:sym typeface="Tahoma"/>
              </a:rPr>
              <a:t>creating and thinking critically, active learning</a:t>
            </a:r>
            <a:r>
              <a:rPr lang="en-US" sz="1665" dirty="0">
                <a:latin typeface="Tahoma"/>
                <a:ea typeface="Tahoma"/>
                <a:cs typeface="Tahoma"/>
                <a:sym typeface="Tahoma"/>
              </a:rPr>
              <a:t> and </a:t>
            </a:r>
            <a:r>
              <a:rPr lang="en-US" sz="1665" b="1" dirty="0">
                <a:latin typeface="Tahoma"/>
                <a:ea typeface="Tahoma"/>
                <a:cs typeface="Tahoma"/>
                <a:sym typeface="Tahoma"/>
              </a:rPr>
              <a:t>playing and exploring</a:t>
            </a:r>
            <a:r>
              <a:rPr lang="en-US" sz="1665" dirty="0">
                <a:latin typeface="Tahoma"/>
                <a:ea typeface="Tahoma"/>
                <a:cs typeface="Tahoma"/>
                <a:sym typeface="Tahoma"/>
              </a:rPr>
              <a:t>. To make these characteristics child friendly and something we can monitor and </a:t>
            </a:r>
            <a:r>
              <a:rPr lang="en-US" sz="1665" dirty="0" err="1">
                <a:latin typeface="Tahoma"/>
                <a:ea typeface="Tahoma"/>
                <a:cs typeface="Tahoma"/>
                <a:sym typeface="Tahoma"/>
              </a:rPr>
              <a:t>recognise</a:t>
            </a:r>
            <a:r>
              <a:rPr lang="en-US" sz="1665" dirty="0">
                <a:latin typeface="Tahoma"/>
                <a:ea typeface="Tahoma"/>
                <a:cs typeface="Tahoma"/>
                <a:sym typeface="Tahoma"/>
              </a:rPr>
              <a:t> the achievement of, we have given each characteristic an animal. These are:</a:t>
            </a:r>
            <a:endParaRPr sz="1665" dirty="0">
              <a:latin typeface="Tahoma"/>
              <a:ea typeface="Tahoma"/>
              <a:cs typeface="Tahoma"/>
              <a:sym typeface="Tahoma"/>
            </a:endParaRPr>
          </a:p>
          <a:p>
            <a:pPr marL="1085850" lvl="0" indent="-857250" algn="l" rtl="0">
              <a:lnSpc>
                <a:spcPct val="80000"/>
              </a:lnSpc>
              <a:spcBef>
                <a:spcPts val="50"/>
              </a:spcBef>
              <a:spcAft>
                <a:spcPts val="0"/>
              </a:spcAft>
              <a:buSzPts val="1800"/>
              <a:buFont typeface="Arial"/>
              <a:buChar char="•"/>
            </a:pPr>
            <a:r>
              <a:rPr lang="en-US" sz="1665" dirty="0">
                <a:latin typeface="Tahoma"/>
                <a:ea typeface="Tahoma"/>
                <a:cs typeface="Tahoma"/>
                <a:sym typeface="Tahoma"/>
              </a:rPr>
              <a:t>Carla the Cat (I think carefully about what I learn, I work hard to solve problems)</a:t>
            </a:r>
            <a:endParaRPr sz="1665" dirty="0">
              <a:latin typeface="Tahoma"/>
              <a:ea typeface="Tahoma"/>
              <a:cs typeface="Tahoma"/>
              <a:sym typeface="Tahoma"/>
            </a:endParaRPr>
          </a:p>
          <a:p>
            <a:pPr marL="1085850" lvl="0" indent="-857250" algn="l" rtl="0">
              <a:lnSpc>
                <a:spcPct val="80000"/>
              </a:lnSpc>
              <a:spcBef>
                <a:spcPts val="50"/>
              </a:spcBef>
              <a:spcAft>
                <a:spcPts val="0"/>
              </a:spcAft>
              <a:buSzPts val="1800"/>
              <a:buFont typeface="Arial"/>
              <a:buChar char="•"/>
            </a:pPr>
            <a:r>
              <a:rPr lang="en-US" sz="1665" dirty="0">
                <a:latin typeface="Tahoma"/>
                <a:ea typeface="Tahoma"/>
                <a:cs typeface="Tahoma"/>
                <a:sym typeface="Tahoma"/>
              </a:rPr>
              <a:t>Anthony the Ant (I try my best and never give up, I stick at tasks and persevere)</a:t>
            </a:r>
            <a:endParaRPr sz="1665" dirty="0">
              <a:latin typeface="Tahoma"/>
              <a:ea typeface="Tahoma"/>
              <a:cs typeface="Tahoma"/>
              <a:sym typeface="Tahoma"/>
            </a:endParaRPr>
          </a:p>
          <a:p>
            <a:pPr marL="1085850" lvl="0" indent="-857250" algn="l" rtl="0">
              <a:lnSpc>
                <a:spcPct val="80000"/>
              </a:lnSpc>
              <a:spcBef>
                <a:spcPts val="50"/>
              </a:spcBef>
              <a:spcAft>
                <a:spcPts val="0"/>
              </a:spcAft>
              <a:buSzPts val="1800"/>
              <a:buFont typeface="Arial"/>
              <a:buChar char="•"/>
            </a:pPr>
            <a:r>
              <a:rPr lang="en-US" sz="1665" dirty="0">
                <a:latin typeface="Tahoma"/>
                <a:ea typeface="Tahoma"/>
                <a:cs typeface="Tahoma"/>
                <a:sym typeface="Tahoma"/>
              </a:rPr>
              <a:t>Ellie the Elephant (I explore everything around me, I ask questions and find things out)</a:t>
            </a:r>
            <a:endParaRPr sz="1040" dirty="0">
              <a:latin typeface="Tahoma"/>
              <a:ea typeface="Tahoma"/>
              <a:cs typeface="Tahoma"/>
              <a:sym typeface="Tahoma"/>
            </a:endParaRPr>
          </a:p>
          <a:p>
            <a:pPr marL="457200" lvl="0" indent="-228600" algn="l" rtl="0">
              <a:lnSpc>
                <a:spcPct val="80000"/>
              </a:lnSpc>
              <a:spcBef>
                <a:spcPts val="50"/>
              </a:spcBef>
              <a:spcAft>
                <a:spcPts val="0"/>
              </a:spcAft>
              <a:buSzPts val="1800"/>
              <a:buNone/>
            </a:pPr>
            <a:r>
              <a:rPr lang="en-US" sz="1040" dirty="0">
                <a:latin typeface="Tahoma"/>
                <a:ea typeface="Tahoma"/>
                <a:cs typeface="Tahoma"/>
                <a:sym typeface="Tahoma"/>
              </a:rPr>
              <a:t> </a:t>
            </a:r>
            <a:endParaRPr sz="1040" dirty="0">
              <a:latin typeface="Tahoma"/>
              <a:ea typeface="Tahoma"/>
              <a:cs typeface="Tahoma"/>
              <a:sym typeface="Tahoma"/>
            </a:endParaRPr>
          </a:p>
          <a:p>
            <a:pPr marL="457200" lvl="0" indent="-228600" algn="l" rtl="0">
              <a:lnSpc>
                <a:spcPct val="80000"/>
              </a:lnSpc>
              <a:spcBef>
                <a:spcPts val="50"/>
              </a:spcBef>
              <a:spcAft>
                <a:spcPts val="0"/>
              </a:spcAft>
              <a:buSzPts val="1800"/>
              <a:buNone/>
            </a:pPr>
            <a:r>
              <a:rPr lang="en-US" sz="1665" dirty="0">
                <a:latin typeface="Tahoma"/>
                <a:ea typeface="Tahoma"/>
                <a:cs typeface="Tahoma"/>
                <a:sym typeface="Tahoma"/>
              </a:rPr>
              <a:t>We will celebrate children’s learning using these characters and your child may enjoy wearing a lanyard with the character on to </a:t>
            </a:r>
            <a:r>
              <a:rPr lang="en-US" sz="1665" dirty="0" err="1">
                <a:latin typeface="Tahoma"/>
                <a:ea typeface="Tahoma"/>
                <a:cs typeface="Tahoma"/>
                <a:sym typeface="Tahoma"/>
              </a:rPr>
              <a:t>recognise</a:t>
            </a:r>
            <a:r>
              <a:rPr lang="en-US" sz="1665" dirty="0">
                <a:latin typeface="Tahoma"/>
                <a:ea typeface="Tahoma"/>
                <a:cs typeface="Tahoma"/>
                <a:sym typeface="Tahoma"/>
              </a:rPr>
              <a:t> this during the school day. You will also see these characters on displays and we will refer to them in Tapestry observations. </a:t>
            </a:r>
            <a:r>
              <a:rPr lang="en-US" sz="1665" b="1" dirty="0">
                <a:latin typeface="Tahoma"/>
                <a:ea typeface="Tahoma"/>
                <a:cs typeface="Tahoma"/>
                <a:sym typeface="Tahoma"/>
              </a:rPr>
              <a:t>Similarly, if you notice your children using these characteristics at home, do let us know or add observations about them on Tapestry. </a:t>
            </a:r>
            <a:endParaRPr sz="1665" b="1" dirty="0">
              <a:latin typeface="Tahoma"/>
              <a:ea typeface="Tahoma"/>
              <a:cs typeface="Tahoma"/>
              <a:sym typeface="Tahoma"/>
            </a:endParaRPr>
          </a:p>
          <a:p>
            <a:pPr marL="457200" lvl="0" indent="-228600" algn="l" rtl="0">
              <a:lnSpc>
                <a:spcPct val="50000"/>
              </a:lnSpc>
              <a:spcBef>
                <a:spcPts val="1000"/>
              </a:spcBef>
              <a:spcAft>
                <a:spcPts val="0"/>
              </a:spcAft>
              <a:buClr>
                <a:srgbClr val="1C1C1C"/>
              </a:buClr>
              <a:buSzPts val="1800"/>
              <a:buNone/>
            </a:pPr>
            <a:r>
              <a:rPr lang="en-US" sz="1665" b="1" dirty="0"/>
              <a:t> </a:t>
            </a:r>
            <a:endParaRPr sz="1665" b="1" dirty="0"/>
          </a:p>
          <a:p>
            <a:pPr marL="228600" marR="0" lvl="0" indent="-127000" algn="l" rtl="0">
              <a:lnSpc>
                <a:spcPct val="50000"/>
              </a:lnSpc>
              <a:spcBef>
                <a:spcPts val="1000"/>
              </a:spcBef>
              <a:spcAft>
                <a:spcPts val="0"/>
              </a:spcAft>
              <a:buClr>
                <a:srgbClr val="1C1C1C"/>
              </a:buClr>
              <a:buSzPts val="1600"/>
              <a:buFont typeface="Arial"/>
              <a:buNone/>
            </a:pPr>
            <a:endParaRPr sz="416" i="0" u="none" dirty="0">
              <a:solidFill>
                <a:srgbClr val="000000"/>
              </a:solidFill>
            </a:endParaRPr>
          </a:p>
        </p:txBody>
      </p:sp>
      <p:pic>
        <p:nvPicPr>
          <p:cNvPr id="182" name="Google Shape;182;p5"/>
          <p:cNvPicPr preferRelativeResize="0"/>
          <p:nvPr/>
        </p:nvPicPr>
        <p:blipFill rotWithShape="1">
          <a:blip r:embed="rId3">
            <a:alphaModFix/>
          </a:blip>
          <a:srcRect/>
          <a:stretch/>
        </p:blipFill>
        <p:spPr>
          <a:xfrm>
            <a:off x="7558975" y="208388"/>
            <a:ext cx="1118300" cy="1263600"/>
          </a:xfrm>
          <a:prstGeom prst="rect">
            <a:avLst/>
          </a:prstGeom>
          <a:noFill/>
          <a:ln>
            <a:noFill/>
          </a:ln>
        </p:spPr>
      </p:pic>
      <p:pic>
        <p:nvPicPr>
          <p:cNvPr id="183" name="Google Shape;183;p5"/>
          <p:cNvPicPr preferRelativeResize="0"/>
          <p:nvPr/>
        </p:nvPicPr>
        <p:blipFill rotWithShape="1">
          <a:blip r:embed="rId4">
            <a:alphaModFix/>
          </a:blip>
          <a:srcRect/>
          <a:stretch/>
        </p:blipFill>
        <p:spPr>
          <a:xfrm>
            <a:off x="4114158" y="5176161"/>
            <a:ext cx="1164423" cy="1560822"/>
          </a:xfrm>
          <a:prstGeom prst="rect">
            <a:avLst/>
          </a:prstGeom>
          <a:noFill/>
          <a:ln>
            <a:noFill/>
          </a:ln>
        </p:spPr>
      </p:pic>
      <p:pic>
        <p:nvPicPr>
          <p:cNvPr id="184" name="Google Shape;184;p5"/>
          <p:cNvPicPr preferRelativeResize="0"/>
          <p:nvPr/>
        </p:nvPicPr>
        <p:blipFill rotWithShape="1">
          <a:blip r:embed="rId5">
            <a:alphaModFix/>
          </a:blip>
          <a:srcRect/>
          <a:stretch/>
        </p:blipFill>
        <p:spPr>
          <a:xfrm>
            <a:off x="5733458" y="5168315"/>
            <a:ext cx="1745597" cy="1561243"/>
          </a:xfrm>
          <a:prstGeom prst="rect">
            <a:avLst/>
          </a:prstGeom>
          <a:noFill/>
          <a:ln>
            <a:noFill/>
          </a:ln>
        </p:spPr>
      </p:pic>
      <p:pic>
        <p:nvPicPr>
          <p:cNvPr id="185" name="Google Shape;185;p5"/>
          <p:cNvPicPr preferRelativeResize="0"/>
          <p:nvPr/>
        </p:nvPicPr>
        <p:blipFill rotWithShape="1">
          <a:blip r:embed="rId6">
            <a:alphaModFix/>
          </a:blip>
          <a:srcRect/>
          <a:stretch/>
        </p:blipFill>
        <p:spPr>
          <a:xfrm>
            <a:off x="2145644" y="5135810"/>
            <a:ext cx="1442170" cy="16019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4125"/>
        </a:solidFill>
        <a:effectLst/>
      </p:bgPr>
    </p:bg>
    <p:spTree>
      <p:nvGrpSpPr>
        <p:cNvPr id="1" name="Shape 189"/>
        <p:cNvGrpSpPr/>
        <p:nvPr/>
      </p:nvGrpSpPr>
      <p:grpSpPr>
        <a:xfrm>
          <a:off x="0" y="0"/>
          <a:ext cx="0" cy="0"/>
          <a:chOff x="0" y="0"/>
          <a:chExt cx="0" cy="0"/>
        </a:xfrm>
      </p:grpSpPr>
      <p:sp>
        <p:nvSpPr>
          <p:cNvPr id="190" name="Google Shape;190;p13"/>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200"/>
              <a:buFont typeface="Play"/>
              <a:buNone/>
            </a:pPr>
            <a:r>
              <a:rPr lang="en-US" sz="3200" i="0" u="none">
                <a:solidFill>
                  <a:srgbClr val="23A7F9"/>
                </a:solidFill>
                <a:latin typeface="Tahoma"/>
                <a:ea typeface="Tahoma"/>
                <a:cs typeface="Tahoma"/>
                <a:sym typeface="Tahoma"/>
              </a:rPr>
              <a:t>Learning Journeys</a:t>
            </a:r>
            <a:r>
              <a:rPr lang="en-US" sz="3200">
                <a:solidFill>
                  <a:srgbClr val="23A7F9"/>
                </a:solidFill>
                <a:latin typeface="Tahoma"/>
                <a:ea typeface="Tahoma"/>
                <a:cs typeface="Tahoma"/>
                <a:sym typeface="Tahoma"/>
              </a:rPr>
              <a:t>, </a:t>
            </a:r>
            <a:r>
              <a:rPr lang="en-US" sz="3200" i="0" u="none">
                <a:solidFill>
                  <a:srgbClr val="23A7F9"/>
                </a:solidFill>
                <a:latin typeface="Tahoma"/>
                <a:ea typeface="Tahoma"/>
                <a:cs typeface="Tahoma"/>
                <a:sym typeface="Tahoma"/>
              </a:rPr>
              <a:t>Reports an</a:t>
            </a:r>
            <a:r>
              <a:rPr lang="en-US" sz="3200">
                <a:solidFill>
                  <a:srgbClr val="23A7F9"/>
                </a:solidFill>
                <a:latin typeface="Tahoma"/>
                <a:ea typeface="Tahoma"/>
                <a:cs typeface="Tahoma"/>
                <a:sym typeface="Tahoma"/>
              </a:rPr>
              <a:t>d </a:t>
            </a:r>
            <a:endParaRPr sz="3200">
              <a:solidFill>
                <a:srgbClr val="23A7F9"/>
              </a:solidFill>
              <a:latin typeface="Tahoma"/>
              <a:ea typeface="Tahoma"/>
              <a:cs typeface="Tahoma"/>
              <a:sym typeface="Tahoma"/>
            </a:endParaRPr>
          </a:p>
          <a:p>
            <a:pPr marL="0" lvl="0" indent="0" algn="ctr" rtl="0">
              <a:lnSpc>
                <a:spcPct val="90000"/>
              </a:lnSpc>
              <a:spcBef>
                <a:spcPts val="0"/>
              </a:spcBef>
              <a:spcAft>
                <a:spcPts val="0"/>
              </a:spcAft>
              <a:buClr>
                <a:srgbClr val="23A7F9"/>
              </a:buClr>
              <a:buSzPts val="3200"/>
              <a:buFont typeface="Play"/>
              <a:buNone/>
            </a:pPr>
            <a:r>
              <a:rPr lang="en-US" sz="3200">
                <a:solidFill>
                  <a:srgbClr val="23A7F9"/>
                </a:solidFill>
                <a:latin typeface="Tahoma"/>
                <a:ea typeface="Tahoma"/>
                <a:cs typeface="Tahoma"/>
                <a:sym typeface="Tahoma"/>
              </a:rPr>
              <a:t>Parent Evenings</a:t>
            </a:r>
            <a:endParaRPr>
              <a:latin typeface="Tahoma"/>
              <a:ea typeface="Tahoma"/>
              <a:cs typeface="Tahoma"/>
              <a:sym typeface="Tahoma"/>
            </a:endParaRPr>
          </a:p>
        </p:txBody>
      </p:sp>
      <p:sp>
        <p:nvSpPr>
          <p:cNvPr id="191" name="Google Shape;191;p13"/>
          <p:cNvSpPr>
            <a:spLocks noGrp="1"/>
          </p:cNvSpPr>
          <p:nvPr>
            <p:ph type="body" idx="1"/>
          </p:nvPr>
        </p:nvSpPr>
        <p:spPr>
          <a:xfrm>
            <a:off x="357975" y="1473200"/>
            <a:ext cx="7632600" cy="457830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i="0" u="none" dirty="0">
                <a:solidFill>
                  <a:srgbClr val="000000"/>
                </a:solidFill>
                <a:latin typeface="Tahoma"/>
                <a:ea typeface="Tahoma"/>
                <a:cs typeface="Tahoma"/>
                <a:sym typeface="Tahoma"/>
              </a:rPr>
              <a:t>Throughout the year, staff will record your child’s learning online using</a:t>
            </a:r>
            <a:r>
              <a:rPr lang="en-US" b="1" i="0" u="none" dirty="0">
                <a:solidFill>
                  <a:srgbClr val="000000"/>
                </a:solidFill>
                <a:latin typeface="Tahoma"/>
                <a:ea typeface="Tahoma"/>
                <a:cs typeface="Tahoma"/>
                <a:sym typeface="Tahoma"/>
              </a:rPr>
              <a:t> TAPESTR</a:t>
            </a:r>
            <a:r>
              <a:rPr lang="en-US" b="1" dirty="0">
                <a:solidFill>
                  <a:srgbClr val="000000"/>
                </a:solidFill>
                <a:latin typeface="Tahoma"/>
                <a:ea typeface="Tahoma"/>
                <a:cs typeface="Tahoma"/>
                <a:sym typeface="Tahoma"/>
              </a:rPr>
              <a:t>Y</a:t>
            </a:r>
            <a:r>
              <a:rPr lang="en-US" dirty="0">
                <a:solidFill>
                  <a:srgbClr val="000000"/>
                </a:solidFill>
                <a:latin typeface="Tahoma"/>
                <a:ea typeface="Tahoma"/>
                <a:cs typeface="Tahoma"/>
                <a:sym typeface="Tahoma"/>
              </a:rPr>
              <a:t>.</a:t>
            </a:r>
            <a:endParaRPr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i="0" u="none" dirty="0">
                <a:solidFill>
                  <a:srgbClr val="000000"/>
                </a:solidFill>
                <a:latin typeface="Tahoma"/>
                <a:ea typeface="Tahoma"/>
                <a:cs typeface="Tahoma"/>
                <a:sym typeface="Tahoma"/>
              </a:rPr>
              <a:t>This will form a unique record of your child’s learning and development. It will contain samples of work, photographs and staff observations. This will enable staff to track your child’s progress and attainment, and also plan future activities. </a:t>
            </a:r>
            <a:endParaRPr i="0" u="none"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endParaRPr i="0" u="none"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b="1" i="0" u="none" dirty="0">
                <a:solidFill>
                  <a:srgbClr val="000000"/>
                </a:solidFill>
                <a:latin typeface="Tahoma"/>
                <a:ea typeface="Tahoma"/>
                <a:cs typeface="Tahoma"/>
                <a:sym typeface="Tahoma"/>
              </a:rPr>
              <a:t>Please see the pack for detail on how to sign up to Tapestry.</a:t>
            </a:r>
            <a:endParaRPr b="1" i="0" u="none"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1C1C1C"/>
              </a:buClr>
              <a:buSzPts val="1600"/>
              <a:buFont typeface="Arial"/>
              <a:buNone/>
            </a:pPr>
            <a:endParaRPr i="0" u="none"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b="1" i="0" u="none" dirty="0">
                <a:solidFill>
                  <a:srgbClr val="000000"/>
                </a:solidFill>
                <a:latin typeface="Tahoma"/>
                <a:ea typeface="Tahoma"/>
                <a:cs typeface="Tahoma"/>
                <a:sym typeface="Tahoma"/>
              </a:rPr>
              <a:t>Reports</a:t>
            </a:r>
            <a:r>
              <a:rPr lang="en-US" i="0" u="none" dirty="0">
                <a:solidFill>
                  <a:srgbClr val="000000"/>
                </a:solidFill>
                <a:latin typeface="Tahoma"/>
                <a:ea typeface="Tahoma"/>
                <a:cs typeface="Tahoma"/>
                <a:sym typeface="Tahoma"/>
              </a:rPr>
              <a:t> – </a:t>
            </a:r>
            <a:r>
              <a:rPr lang="en-US" dirty="0">
                <a:solidFill>
                  <a:srgbClr val="000000"/>
                </a:solidFill>
                <a:latin typeface="Tahoma"/>
                <a:ea typeface="Tahoma"/>
                <a:cs typeface="Tahoma"/>
                <a:sym typeface="Tahoma"/>
              </a:rPr>
              <a:t>Reports are written in the summer </a:t>
            </a:r>
            <a:endParaRPr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dirty="0">
                <a:solidFill>
                  <a:srgbClr val="000000"/>
                </a:solidFill>
                <a:latin typeface="Tahoma"/>
                <a:ea typeface="Tahoma"/>
                <a:cs typeface="Tahoma"/>
                <a:sym typeface="Tahoma"/>
              </a:rPr>
              <a:t>term.</a:t>
            </a:r>
            <a:endParaRPr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endParaRPr dirty="0">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dirty="0">
                <a:solidFill>
                  <a:srgbClr val="000000"/>
                </a:solidFill>
                <a:latin typeface="Tahoma"/>
                <a:ea typeface="Tahoma"/>
                <a:cs typeface="Tahoma"/>
                <a:sym typeface="Tahoma"/>
              </a:rPr>
              <a:t>There will be parents meetings every </a:t>
            </a:r>
            <a:r>
              <a:rPr lang="en-US" dirty="0" smtClean="0">
                <a:solidFill>
                  <a:srgbClr val="000000"/>
                </a:solidFill>
                <a:latin typeface="Tahoma"/>
                <a:ea typeface="Tahoma"/>
                <a:cs typeface="Tahoma"/>
                <a:sym typeface="Tahoma"/>
              </a:rPr>
              <a:t>term to discuss</a:t>
            </a:r>
          </a:p>
          <a:p>
            <a:pPr marL="0" marR="0" lvl="0" indent="0" algn="l" rtl="0">
              <a:lnSpc>
                <a:spcPct val="90000"/>
              </a:lnSpc>
              <a:spcBef>
                <a:spcPts val="0"/>
              </a:spcBef>
              <a:spcAft>
                <a:spcPts val="0"/>
              </a:spcAft>
              <a:buClr>
                <a:srgbClr val="000000"/>
              </a:buClr>
              <a:buSzPts val="1600"/>
              <a:buFont typeface="Arial"/>
              <a:buNone/>
            </a:pPr>
            <a:r>
              <a:rPr lang="en-US" dirty="0">
                <a:solidFill>
                  <a:srgbClr val="000000"/>
                </a:solidFill>
                <a:latin typeface="Tahoma"/>
                <a:ea typeface="Tahoma"/>
                <a:cs typeface="Tahoma"/>
                <a:sym typeface="Tahoma"/>
              </a:rPr>
              <a:t>y</a:t>
            </a:r>
            <a:r>
              <a:rPr lang="en-US" dirty="0" smtClean="0">
                <a:solidFill>
                  <a:srgbClr val="000000"/>
                </a:solidFill>
                <a:latin typeface="Tahoma"/>
                <a:ea typeface="Tahoma"/>
                <a:cs typeface="Tahoma"/>
                <a:sym typeface="Tahoma"/>
              </a:rPr>
              <a:t>our child’s progress that term and to address any concerns you may have. However, we are always available after </a:t>
            </a:r>
          </a:p>
          <a:p>
            <a:pPr marL="0" marR="0" lvl="0" indent="0" algn="l" rtl="0">
              <a:lnSpc>
                <a:spcPct val="90000"/>
              </a:lnSpc>
              <a:spcBef>
                <a:spcPts val="0"/>
              </a:spcBef>
              <a:spcAft>
                <a:spcPts val="0"/>
              </a:spcAft>
              <a:buClr>
                <a:srgbClr val="000000"/>
              </a:buClr>
              <a:buSzPts val="1600"/>
              <a:buFont typeface="Arial"/>
              <a:buNone/>
            </a:pPr>
            <a:r>
              <a:rPr lang="en-US" dirty="0">
                <a:solidFill>
                  <a:srgbClr val="000000"/>
                </a:solidFill>
                <a:latin typeface="Tahoma"/>
                <a:ea typeface="Tahoma"/>
                <a:cs typeface="Tahoma"/>
                <a:sym typeface="Tahoma"/>
              </a:rPr>
              <a:t>s</a:t>
            </a:r>
            <a:r>
              <a:rPr lang="en-US" dirty="0" smtClean="0">
                <a:solidFill>
                  <a:srgbClr val="000000"/>
                </a:solidFill>
                <a:latin typeface="Tahoma"/>
                <a:ea typeface="Tahoma"/>
                <a:cs typeface="Tahoma"/>
                <a:sym typeface="Tahoma"/>
              </a:rPr>
              <a:t>chool to talk to or you can phone the school and we will phone back when it is possible. </a:t>
            </a:r>
            <a:endParaRPr dirty="0">
              <a:solidFill>
                <a:srgbClr val="000000"/>
              </a:solidFill>
              <a:latin typeface="Tahoma"/>
              <a:ea typeface="Tahoma"/>
              <a:cs typeface="Tahoma"/>
              <a:sym typeface="Tahoma"/>
            </a:endParaRPr>
          </a:p>
          <a:p>
            <a:pPr marL="228600" marR="0" lvl="0" indent="-127000" algn="l" rtl="0">
              <a:lnSpc>
                <a:spcPct val="90000"/>
              </a:lnSpc>
              <a:spcBef>
                <a:spcPts val="1000"/>
              </a:spcBef>
              <a:spcAft>
                <a:spcPts val="0"/>
              </a:spcAft>
              <a:buClr>
                <a:srgbClr val="1C1C1C"/>
              </a:buClr>
              <a:buSzPts val="1600"/>
              <a:buFont typeface="Arial"/>
              <a:buNone/>
            </a:pPr>
            <a:endParaRPr sz="1600" b="0" i="1" u="none" dirty="0">
              <a:solidFill>
                <a:srgbClr val="000000"/>
              </a:solidFill>
              <a:latin typeface="Play"/>
              <a:ea typeface="Play"/>
              <a:cs typeface="Play"/>
              <a:sym typeface="Play"/>
            </a:endParaRPr>
          </a:p>
        </p:txBody>
      </p:sp>
      <p:pic>
        <p:nvPicPr>
          <p:cNvPr id="192" name="Google Shape;192;p13"/>
          <p:cNvPicPr preferRelativeResize="0"/>
          <p:nvPr/>
        </p:nvPicPr>
        <p:blipFill rotWithShape="1">
          <a:blip r:embed="rId3">
            <a:alphaModFix/>
          </a:blip>
          <a:srcRect/>
          <a:stretch/>
        </p:blipFill>
        <p:spPr>
          <a:xfrm>
            <a:off x="6179127" y="4258751"/>
            <a:ext cx="2382473" cy="1792749"/>
          </a:xfrm>
          <a:prstGeom prst="rect">
            <a:avLst/>
          </a:prstGeom>
          <a:noFill/>
          <a:ln>
            <a:noFill/>
          </a:ln>
        </p:spPr>
      </p:pic>
      <p:pic>
        <p:nvPicPr>
          <p:cNvPr id="193" name="Google Shape;193;p13"/>
          <p:cNvPicPr preferRelativeResize="0"/>
          <p:nvPr/>
        </p:nvPicPr>
        <p:blipFill rotWithShape="1">
          <a:blip r:embed="rId4">
            <a:alphaModFix/>
          </a:blip>
          <a:srcRect/>
          <a:stretch/>
        </p:blipFill>
        <p:spPr>
          <a:xfrm>
            <a:off x="7443296" y="645350"/>
            <a:ext cx="1118300" cy="126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97"/>
        <p:cNvGrpSpPr/>
        <p:nvPr/>
      </p:nvGrpSpPr>
      <p:grpSpPr>
        <a:xfrm>
          <a:off x="0" y="0"/>
          <a:ext cx="0" cy="0"/>
          <a:chOff x="0" y="0"/>
          <a:chExt cx="0" cy="0"/>
        </a:xfrm>
      </p:grpSpPr>
      <p:sp>
        <p:nvSpPr>
          <p:cNvPr id="198" name="Google Shape;198;p14"/>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i="0" u="none">
                <a:solidFill>
                  <a:srgbClr val="23A7F9"/>
                </a:solidFill>
                <a:latin typeface="Tahoma"/>
                <a:ea typeface="Tahoma"/>
                <a:cs typeface="Tahoma"/>
                <a:sym typeface="Tahoma"/>
              </a:rPr>
              <a:t>Home Learning</a:t>
            </a:r>
            <a:endParaRPr>
              <a:latin typeface="Tahoma"/>
              <a:ea typeface="Tahoma"/>
              <a:cs typeface="Tahoma"/>
              <a:sym typeface="Tahoma"/>
            </a:endParaRPr>
          </a:p>
        </p:txBody>
      </p:sp>
      <p:sp>
        <p:nvSpPr>
          <p:cNvPr id="199" name="Google Shape;199;p14"/>
          <p:cNvSpPr>
            <a:spLocks noGrp="1"/>
          </p:cNvSpPr>
          <p:nvPr>
            <p:ph type="body" idx="1"/>
          </p:nvPr>
        </p:nvSpPr>
        <p:spPr>
          <a:xfrm>
            <a:off x="755650" y="1514475"/>
            <a:ext cx="7632700" cy="457835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i="0" u="none">
                <a:solidFill>
                  <a:srgbClr val="000000"/>
                </a:solidFill>
                <a:latin typeface="Tahoma"/>
                <a:ea typeface="Tahoma"/>
                <a:cs typeface="Tahoma"/>
                <a:sym typeface="Tahoma"/>
              </a:rPr>
              <a:t>We understand and value the support you provide for your child at home. Early years staff would love to hear about what you and your child have been doing at home. We encourage you to share your child’s learning, achievements and experiences with staff, as this helps us to build a more complete picture of your child.  </a:t>
            </a:r>
            <a:r>
              <a:rPr lang="en-US">
                <a:solidFill>
                  <a:srgbClr val="000000"/>
                </a:solidFill>
                <a:latin typeface="Tahoma"/>
                <a:ea typeface="Tahoma"/>
                <a:cs typeface="Tahoma"/>
                <a:sym typeface="Tahoma"/>
              </a:rPr>
              <a:t>As parents and Carers you are encouraged to add your own observations to </a:t>
            </a:r>
            <a:r>
              <a:rPr lang="en-US" b="1">
                <a:solidFill>
                  <a:srgbClr val="000000"/>
                </a:solidFill>
                <a:latin typeface="Tahoma"/>
                <a:ea typeface="Tahoma"/>
                <a:cs typeface="Tahoma"/>
                <a:sym typeface="Tahoma"/>
              </a:rPr>
              <a:t>Tapestry</a:t>
            </a:r>
            <a:r>
              <a:rPr lang="en-US">
                <a:solidFill>
                  <a:srgbClr val="000000"/>
                </a:solidFill>
                <a:latin typeface="Tahoma"/>
                <a:ea typeface="Tahoma"/>
                <a:cs typeface="Tahoma"/>
                <a:sym typeface="Tahoma"/>
              </a:rPr>
              <a:t>.</a:t>
            </a:r>
            <a:endParaRPr>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1C1C1C"/>
              </a:buClr>
              <a:buSzPts val="1600"/>
              <a:buFont typeface="Arial"/>
              <a:buNone/>
            </a:pPr>
            <a:endParaRPr i="0" u="none">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b="1" i="0" u="none">
                <a:solidFill>
                  <a:srgbClr val="000000"/>
                </a:solidFill>
                <a:latin typeface="Tahoma"/>
                <a:ea typeface="Tahoma"/>
                <a:cs typeface="Tahoma"/>
                <a:sym typeface="Tahoma"/>
              </a:rPr>
              <a:t>Homework</a:t>
            </a:r>
            <a:r>
              <a:rPr lang="en-US" i="0" u="none">
                <a:solidFill>
                  <a:srgbClr val="000000"/>
                </a:solidFill>
                <a:latin typeface="Tahoma"/>
                <a:ea typeface="Tahoma"/>
                <a:cs typeface="Tahoma"/>
                <a:sym typeface="Tahoma"/>
              </a:rPr>
              <a:t> </a:t>
            </a:r>
            <a:r>
              <a:rPr lang="en-US" b="1" i="0" u="none">
                <a:solidFill>
                  <a:srgbClr val="000000"/>
                </a:solidFill>
                <a:latin typeface="Tahoma"/>
                <a:ea typeface="Tahoma"/>
                <a:cs typeface="Tahoma"/>
                <a:sym typeface="Tahoma"/>
              </a:rPr>
              <a:t>–</a:t>
            </a:r>
            <a:r>
              <a:rPr lang="en-US" i="0" u="none">
                <a:solidFill>
                  <a:srgbClr val="000000"/>
                </a:solidFill>
                <a:latin typeface="Tahoma"/>
                <a:ea typeface="Tahoma"/>
                <a:cs typeface="Tahoma"/>
                <a:sym typeface="Tahoma"/>
              </a:rPr>
              <a:t> </a:t>
            </a:r>
            <a:r>
              <a:rPr lang="en-US">
                <a:solidFill>
                  <a:srgbClr val="000000"/>
                </a:solidFill>
                <a:latin typeface="Tahoma"/>
                <a:ea typeface="Tahoma"/>
                <a:cs typeface="Tahoma"/>
                <a:sym typeface="Tahoma"/>
              </a:rPr>
              <a:t>We set weekly homework tasks that are very </a:t>
            </a:r>
            <a:endParaRPr>
              <a:solidFill>
                <a:srgbClr val="000000"/>
              </a:solidFill>
              <a:latin typeface="Tahoma"/>
              <a:ea typeface="Tahoma"/>
              <a:cs typeface="Tahoma"/>
              <a:sym typeface="Tahoma"/>
            </a:endParaRPr>
          </a:p>
          <a:p>
            <a:pPr marL="0" marR="0" lvl="0" indent="0" algn="l" rtl="0">
              <a:lnSpc>
                <a:spcPct val="90000"/>
              </a:lnSpc>
              <a:spcBef>
                <a:spcPts val="0"/>
              </a:spcBef>
              <a:spcAft>
                <a:spcPts val="0"/>
              </a:spcAft>
              <a:buClr>
                <a:srgbClr val="000000"/>
              </a:buClr>
              <a:buSzPts val="1600"/>
              <a:buFont typeface="Arial"/>
              <a:buNone/>
            </a:pPr>
            <a:r>
              <a:rPr lang="en-US">
                <a:solidFill>
                  <a:srgbClr val="000000"/>
                </a:solidFill>
                <a:latin typeface="Tahoma"/>
                <a:ea typeface="Tahoma"/>
                <a:cs typeface="Tahoma"/>
                <a:sym typeface="Tahoma"/>
              </a:rPr>
              <a:t>informal and optional. </a:t>
            </a:r>
            <a:endParaRPr sz="1600" b="0" u="none">
              <a:solidFill>
                <a:srgbClr val="000000"/>
              </a:solidFill>
              <a:latin typeface="Tahoma"/>
              <a:ea typeface="Tahoma"/>
              <a:cs typeface="Tahoma"/>
              <a:sym typeface="Tahoma"/>
            </a:endParaRPr>
          </a:p>
        </p:txBody>
      </p:sp>
      <p:pic>
        <p:nvPicPr>
          <p:cNvPr id="200" name="Google Shape;200;p14"/>
          <p:cNvPicPr preferRelativeResize="0"/>
          <p:nvPr/>
        </p:nvPicPr>
        <p:blipFill rotWithShape="1">
          <a:blip r:embed="rId3">
            <a:alphaModFix/>
          </a:blip>
          <a:srcRect/>
          <a:stretch/>
        </p:blipFill>
        <p:spPr>
          <a:xfrm>
            <a:off x="5616575" y="3971925"/>
            <a:ext cx="3000376" cy="2120900"/>
          </a:xfrm>
          <a:prstGeom prst="rect">
            <a:avLst/>
          </a:prstGeom>
          <a:noFill/>
          <a:ln>
            <a:noFill/>
          </a:ln>
        </p:spPr>
      </p:pic>
      <p:pic>
        <p:nvPicPr>
          <p:cNvPr id="201" name="Google Shape;201;p14"/>
          <p:cNvPicPr preferRelativeResize="0"/>
          <p:nvPr/>
        </p:nvPicPr>
        <p:blipFill rotWithShape="1">
          <a:blip r:embed="rId4">
            <a:alphaModFix/>
          </a:blip>
          <a:srcRect/>
          <a:stretch/>
        </p:blipFill>
        <p:spPr>
          <a:xfrm>
            <a:off x="7443296" y="645350"/>
            <a:ext cx="1118300" cy="126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205"/>
        <p:cNvGrpSpPr/>
        <p:nvPr/>
      </p:nvGrpSpPr>
      <p:grpSpPr>
        <a:xfrm>
          <a:off x="0" y="0"/>
          <a:ext cx="0" cy="0"/>
          <a:chOff x="0" y="0"/>
          <a:chExt cx="0" cy="0"/>
        </a:xfrm>
      </p:grpSpPr>
      <p:sp>
        <p:nvSpPr>
          <p:cNvPr id="206" name="Google Shape;206;p15"/>
          <p:cNvSpPr>
            <a:spLocks noGrp="1"/>
          </p:cNvSpPr>
          <p:nvPr>
            <p:ph type="body" idx="1"/>
          </p:nvPr>
        </p:nvSpPr>
        <p:spPr>
          <a:xfrm>
            <a:off x="539750" y="645350"/>
            <a:ext cx="7848600" cy="459330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ctr" rtl="0">
              <a:lnSpc>
                <a:spcPct val="107000"/>
              </a:lnSpc>
              <a:spcBef>
                <a:spcPts val="0"/>
              </a:spcBef>
              <a:spcAft>
                <a:spcPts val="0"/>
              </a:spcAft>
              <a:buClr>
                <a:srgbClr val="000000"/>
              </a:buClr>
              <a:buSzPts val="1600"/>
              <a:buFont typeface="Arial"/>
              <a:buNone/>
            </a:pPr>
            <a:r>
              <a:rPr lang="en-US" i="0" u="none" dirty="0">
                <a:solidFill>
                  <a:srgbClr val="000000"/>
                </a:solidFill>
                <a:latin typeface="Tahoma"/>
                <a:ea typeface="Tahoma"/>
                <a:cs typeface="Tahoma"/>
                <a:sym typeface="Tahoma"/>
              </a:rPr>
              <a:t>We hope that this presentation is useful. Should you have any questions, please feel free to </a:t>
            </a:r>
            <a:r>
              <a:rPr lang="en-US" dirty="0" smtClean="0">
                <a:solidFill>
                  <a:srgbClr val="000000"/>
                </a:solidFill>
                <a:latin typeface="Tahoma"/>
                <a:ea typeface="Tahoma"/>
                <a:cs typeface="Tahoma"/>
                <a:sym typeface="Tahoma"/>
              </a:rPr>
              <a:t>email or phone the school</a:t>
            </a:r>
            <a:r>
              <a:rPr lang="en-US" i="0" u="none" dirty="0" smtClean="0">
                <a:solidFill>
                  <a:srgbClr val="000000"/>
                </a:solidFill>
                <a:latin typeface="Tahoma"/>
                <a:ea typeface="Tahoma"/>
                <a:cs typeface="Tahoma"/>
                <a:sym typeface="Tahoma"/>
              </a:rPr>
              <a:t>. </a:t>
            </a:r>
            <a:endParaRPr i="0" u="none" dirty="0">
              <a:solidFill>
                <a:srgbClr val="000000"/>
              </a:solidFill>
              <a:latin typeface="Tahoma"/>
              <a:ea typeface="Tahoma"/>
              <a:cs typeface="Tahoma"/>
              <a:sym typeface="Tahoma"/>
            </a:endParaRPr>
          </a:p>
          <a:p>
            <a:pPr marL="0" marR="0" lvl="0" indent="0" algn="ctr" rtl="0">
              <a:lnSpc>
                <a:spcPct val="107000"/>
              </a:lnSpc>
              <a:spcBef>
                <a:spcPts val="0"/>
              </a:spcBef>
              <a:spcAft>
                <a:spcPts val="0"/>
              </a:spcAft>
              <a:buClr>
                <a:srgbClr val="000000"/>
              </a:buClr>
              <a:buSzPts val="1600"/>
              <a:buFont typeface="Arial"/>
              <a:buNone/>
            </a:pPr>
            <a:endParaRPr dirty="0">
              <a:solidFill>
                <a:srgbClr val="000000"/>
              </a:solidFill>
              <a:latin typeface="Tahoma"/>
              <a:ea typeface="Tahoma"/>
              <a:cs typeface="Tahoma"/>
              <a:sym typeface="Tahoma"/>
            </a:endParaRPr>
          </a:p>
          <a:p>
            <a:pPr marL="0" marR="0" lvl="0" indent="0" algn="ctr" rtl="0">
              <a:lnSpc>
                <a:spcPct val="107000"/>
              </a:lnSpc>
              <a:spcBef>
                <a:spcPts val="1800"/>
              </a:spcBef>
              <a:spcAft>
                <a:spcPts val="0"/>
              </a:spcAft>
              <a:buClr>
                <a:srgbClr val="000000"/>
              </a:buClr>
              <a:buSzPts val="1600"/>
              <a:buFont typeface="Arial"/>
              <a:buNone/>
            </a:pPr>
            <a:r>
              <a:rPr lang="en-US" i="0" u="none" dirty="0">
                <a:solidFill>
                  <a:srgbClr val="000000"/>
                </a:solidFill>
                <a:latin typeface="Tahoma"/>
                <a:ea typeface="Tahoma"/>
                <a:cs typeface="Tahoma"/>
                <a:sym typeface="Tahoma"/>
              </a:rPr>
              <a:t>We aim to ensure that your children’s experience in </a:t>
            </a:r>
            <a:r>
              <a:rPr lang="en-US" dirty="0">
                <a:solidFill>
                  <a:srgbClr val="000000"/>
                </a:solidFill>
                <a:latin typeface="Tahoma"/>
                <a:ea typeface="Tahoma"/>
                <a:cs typeface="Tahoma"/>
                <a:sym typeface="Tahoma"/>
              </a:rPr>
              <a:t>Decoy Community Primary School </a:t>
            </a:r>
            <a:r>
              <a:rPr lang="en-US" i="0" u="none" dirty="0">
                <a:solidFill>
                  <a:srgbClr val="000000"/>
                </a:solidFill>
                <a:latin typeface="Tahoma"/>
                <a:ea typeface="Tahoma"/>
                <a:cs typeface="Tahoma"/>
                <a:sym typeface="Tahoma"/>
              </a:rPr>
              <a:t>is a happy and rewarding one. We look forward to working with both you and your children.</a:t>
            </a:r>
            <a:endParaRPr i="0" u="none" dirty="0">
              <a:solidFill>
                <a:srgbClr val="1C1C1C"/>
              </a:solidFill>
              <a:latin typeface="Tahoma"/>
              <a:ea typeface="Tahoma"/>
              <a:cs typeface="Tahoma"/>
              <a:sym typeface="Tahoma"/>
            </a:endParaRPr>
          </a:p>
          <a:p>
            <a:pPr marL="228600" marR="0" lvl="0" indent="-152400" algn="l" rtl="0">
              <a:lnSpc>
                <a:spcPct val="90000"/>
              </a:lnSpc>
              <a:spcBef>
                <a:spcPts val="1800"/>
              </a:spcBef>
              <a:spcAft>
                <a:spcPts val="0"/>
              </a:spcAft>
              <a:buClr>
                <a:srgbClr val="1C1C1C"/>
              </a:buClr>
              <a:buSzPts val="1200"/>
              <a:buFont typeface="Arial"/>
              <a:buNone/>
            </a:pPr>
            <a:endParaRPr i="0" u="none" dirty="0">
              <a:solidFill>
                <a:srgbClr val="1C1C1C"/>
              </a:solidFill>
            </a:endParaRPr>
          </a:p>
        </p:txBody>
      </p:sp>
      <p:pic>
        <p:nvPicPr>
          <p:cNvPr id="207" name="Google Shape;207;p15"/>
          <p:cNvPicPr preferRelativeResize="0"/>
          <p:nvPr/>
        </p:nvPicPr>
        <p:blipFill rotWithShape="1">
          <a:blip r:embed="rId3">
            <a:alphaModFix/>
          </a:blip>
          <a:srcRect/>
          <a:stretch/>
        </p:blipFill>
        <p:spPr>
          <a:xfrm>
            <a:off x="2092325" y="3165850"/>
            <a:ext cx="4959349" cy="3389311"/>
          </a:xfrm>
          <a:prstGeom prst="rect">
            <a:avLst/>
          </a:prstGeom>
          <a:noFill/>
          <a:ln>
            <a:noFill/>
          </a:ln>
        </p:spPr>
      </p:pic>
      <p:pic>
        <p:nvPicPr>
          <p:cNvPr id="208" name="Google Shape;208;p15"/>
          <p:cNvPicPr preferRelativeResize="0"/>
          <p:nvPr/>
        </p:nvPicPr>
        <p:blipFill rotWithShape="1">
          <a:blip r:embed="rId4">
            <a:alphaModFix/>
          </a:blip>
          <a:srcRect/>
          <a:stretch/>
        </p:blipFill>
        <p:spPr>
          <a:xfrm>
            <a:off x="7443296" y="645350"/>
            <a:ext cx="1118300" cy="126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212"/>
        <p:cNvGrpSpPr/>
        <p:nvPr/>
      </p:nvGrpSpPr>
      <p:grpSpPr>
        <a:xfrm>
          <a:off x="0" y="0"/>
          <a:ext cx="0" cy="0"/>
          <a:chOff x="0" y="0"/>
          <a:chExt cx="0" cy="0"/>
        </a:xfrm>
      </p:grpSpPr>
      <p:pic>
        <p:nvPicPr>
          <p:cNvPr id="213" name="Google Shape;213;p16"/>
          <p:cNvPicPr preferRelativeResize="0"/>
          <p:nvPr/>
        </p:nvPicPr>
        <p:blipFill rotWithShape="1">
          <a:blip r:embed="rId3">
            <a:alphaModFix/>
          </a:blip>
          <a:srcRect/>
          <a:stretch/>
        </p:blipFill>
        <p:spPr>
          <a:xfrm>
            <a:off x="2785403" y="2221233"/>
            <a:ext cx="3418449" cy="3866768"/>
          </a:xfrm>
          <a:prstGeom prst="rect">
            <a:avLst/>
          </a:prstGeom>
          <a:solidFill>
            <a:srgbClr val="92D050"/>
          </a:solidFill>
          <a:ln w="57150" cap="flat" cmpd="sng">
            <a:solidFill>
              <a:schemeClr val="dk1"/>
            </a:solidFill>
            <a:prstDash val="solid"/>
            <a:round/>
            <a:headEnd type="none" w="sm" len="sm"/>
            <a:tailEnd type="none" w="sm" len="sm"/>
          </a:ln>
        </p:spPr>
      </p:pic>
      <p:sp>
        <p:nvSpPr>
          <p:cNvPr id="214" name="Google Shape;214;p16"/>
          <p:cNvSpPr txBox="1"/>
          <p:nvPr/>
        </p:nvSpPr>
        <p:spPr>
          <a:xfrm>
            <a:off x="1448972" y="295422"/>
            <a:ext cx="6358597"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Decoy Community Primary School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Inspiring Positive Futures</a:t>
            </a:r>
            <a:endParaRPr sz="3600" b="1" i="0" u="none" strike="noStrike" cap="none">
              <a:solidFill>
                <a:srgbClr val="000000"/>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36"/>
        <p:cNvGrpSpPr/>
        <p:nvPr/>
      </p:nvGrpSpPr>
      <p:grpSpPr>
        <a:xfrm>
          <a:off x="0" y="0"/>
          <a:ext cx="0" cy="0"/>
          <a:chOff x="0" y="0"/>
          <a:chExt cx="0" cy="0"/>
        </a:xfrm>
      </p:grpSpPr>
      <p:sp>
        <p:nvSpPr>
          <p:cNvPr id="37" name="Google Shape;37;p2"/>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i="0" u="none">
                <a:solidFill>
                  <a:srgbClr val="23A7F9"/>
                </a:solidFill>
                <a:latin typeface="Tahoma"/>
                <a:ea typeface="Tahoma"/>
                <a:cs typeface="Tahoma"/>
                <a:sym typeface="Tahoma"/>
              </a:rPr>
              <a:t>Welcome to </a:t>
            </a:r>
            <a:r>
              <a:rPr lang="en-US" sz="3600">
                <a:solidFill>
                  <a:srgbClr val="23A7F9"/>
                </a:solidFill>
                <a:latin typeface="Tahoma"/>
                <a:ea typeface="Tahoma"/>
                <a:cs typeface="Tahoma"/>
                <a:sym typeface="Tahoma"/>
              </a:rPr>
              <a:t>Decoy Community Primary School</a:t>
            </a:r>
            <a:endParaRPr>
              <a:latin typeface="Tahoma"/>
              <a:ea typeface="Tahoma"/>
              <a:cs typeface="Tahoma"/>
              <a:sym typeface="Tahoma"/>
            </a:endParaRPr>
          </a:p>
        </p:txBody>
      </p:sp>
      <p:sp>
        <p:nvSpPr>
          <p:cNvPr id="38" name="Google Shape;38;p2"/>
          <p:cNvSpPr>
            <a:spLocks noGrp="1"/>
          </p:cNvSpPr>
          <p:nvPr>
            <p:ph type="body" idx="1"/>
          </p:nvPr>
        </p:nvSpPr>
        <p:spPr>
          <a:xfrm>
            <a:off x="755650" y="1258887"/>
            <a:ext cx="7632700" cy="4930775"/>
          </a:xfrm>
          <a:prstGeom prst="roundRect">
            <a:avLst>
              <a:gd name="adj" fmla="val 16667"/>
            </a:avLst>
          </a:prstGeom>
          <a:noFill/>
          <a:ln>
            <a:noFill/>
          </a:ln>
        </p:spPr>
        <p:txBody>
          <a:bodyPr spcFirstLastPara="1" wrap="square" lIns="108000" tIns="108000" rIns="108000" bIns="108000" anchor="t" anchorCtr="0">
            <a:noAutofit/>
          </a:bodyPr>
          <a:lstStyle/>
          <a:p>
            <a:pPr marL="0" lvl="0" indent="0">
              <a:lnSpc>
                <a:spcPct val="107000"/>
              </a:lnSpc>
              <a:spcBef>
                <a:spcPts val="1800"/>
              </a:spcBef>
              <a:buSzPts val="1600"/>
            </a:pPr>
            <a:r>
              <a:rPr lang="en-GB" dirty="0" smtClean="0">
                <a:latin typeface="Tahoma"/>
                <a:ea typeface="Tahoma"/>
                <a:cs typeface="Tahoma"/>
                <a:sym typeface="Tahoma"/>
              </a:rPr>
              <a:t>This </a:t>
            </a:r>
            <a:r>
              <a:rPr lang="en-GB" dirty="0">
                <a:latin typeface="Tahoma"/>
                <a:ea typeface="Tahoma"/>
                <a:cs typeface="Tahoma"/>
                <a:sym typeface="Tahoma"/>
              </a:rPr>
              <a:t>PowerPoint presentation is designed to give you the information that we would normally present on an informal evening at our school. </a:t>
            </a:r>
            <a:r>
              <a:rPr lang="en-GB" dirty="0" smtClean="0">
                <a:latin typeface="Tahoma"/>
                <a:ea typeface="Tahoma"/>
                <a:cs typeface="Tahoma"/>
                <a:sym typeface="Tahoma"/>
              </a:rPr>
              <a:t>Unfortunately, given </a:t>
            </a:r>
            <a:r>
              <a:rPr lang="en-GB" dirty="0">
                <a:latin typeface="Tahoma"/>
                <a:ea typeface="Tahoma"/>
                <a:cs typeface="Tahoma"/>
                <a:sym typeface="Tahoma"/>
              </a:rPr>
              <a:t>the current </a:t>
            </a:r>
            <a:r>
              <a:rPr lang="en-GB" dirty="0" smtClean="0">
                <a:latin typeface="Tahoma"/>
                <a:ea typeface="Tahoma"/>
                <a:cs typeface="Tahoma"/>
                <a:sym typeface="Tahoma"/>
              </a:rPr>
              <a:t>circumstances, </a:t>
            </a:r>
            <a:r>
              <a:rPr lang="en-GB" dirty="0">
                <a:latin typeface="Tahoma"/>
                <a:ea typeface="Tahoma"/>
                <a:cs typeface="Tahoma"/>
                <a:sym typeface="Tahoma"/>
              </a:rPr>
              <a:t>we are </a:t>
            </a:r>
            <a:r>
              <a:rPr lang="en-GB" dirty="0" smtClean="0">
                <a:latin typeface="Tahoma"/>
                <a:ea typeface="Tahoma"/>
                <a:cs typeface="Tahoma"/>
                <a:sym typeface="Tahoma"/>
              </a:rPr>
              <a:t>unable </a:t>
            </a:r>
            <a:r>
              <a:rPr lang="en-GB" dirty="0">
                <a:latin typeface="Tahoma"/>
                <a:ea typeface="Tahoma"/>
                <a:cs typeface="Tahoma"/>
                <a:sym typeface="Tahoma"/>
              </a:rPr>
              <a:t>to do this with you this year. </a:t>
            </a:r>
          </a:p>
          <a:p>
            <a:pPr marL="0" lvl="0" indent="0">
              <a:lnSpc>
                <a:spcPct val="107000"/>
              </a:lnSpc>
              <a:spcBef>
                <a:spcPts val="1800"/>
              </a:spcBef>
              <a:buSzPts val="1600"/>
            </a:pPr>
            <a:r>
              <a:rPr lang="en-GB" dirty="0">
                <a:latin typeface="Tahoma"/>
                <a:ea typeface="Tahoma"/>
                <a:cs typeface="Tahoma"/>
                <a:sym typeface="Tahoma"/>
              </a:rPr>
              <a:t>We intend to share as much information remotely with you as we possibly can so that you, and your child </a:t>
            </a:r>
            <a:r>
              <a:rPr lang="en-GB" dirty="0" smtClean="0">
                <a:latin typeface="Tahoma"/>
                <a:ea typeface="Tahoma"/>
                <a:cs typeface="Tahoma"/>
                <a:sym typeface="Tahoma"/>
              </a:rPr>
              <a:t>feel confident </a:t>
            </a:r>
            <a:r>
              <a:rPr lang="en-GB" dirty="0">
                <a:latin typeface="Tahoma"/>
                <a:ea typeface="Tahoma"/>
                <a:cs typeface="Tahoma"/>
                <a:sym typeface="Tahoma"/>
              </a:rPr>
              <a:t>about starting </a:t>
            </a:r>
            <a:r>
              <a:rPr lang="en-GB" dirty="0" smtClean="0">
                <a:latin typeface="Tahoma"/>
                <a:ea typeface="Tahoma"/>
                <a:cs typeface="Tahoma"/>
                <a:sym typeface="Tahoma"/>
              </a:rPr>
              <a:t>school in September. </a:t>
            </a:r>
            <a:r>
              <a:rPr lang="en-US" i="0" u="none" strike="noStrike" cap="none" dirty="0" smtClean="0">
                <a:solidFill>
                  <a:srgbClr val="000000"/>
                </a:solidFill>
                <a:latin typeface="Tahoma"/>
                <a:ea typeface="Tahoma"/>
                <a:cs typeface="Tahoma"/>
                <a:sym typeface="Tahoma"/>
              </a:rPr>
              <a:t>Should </a:t>
            </a:r>
            <a:r>
              <a:rPr lang="en-US" i="0" u="none" strike="noStrike" cap="none" dirty="0">
                <a:solidFill>
                  <a:srgbClr val="000000"/>
                </a:solidFill>
                <a:latin typeface="Tahoma"/>
                <a:ea typeface="Tahoma"/>
                <a:cs typeface="Tahoma"/>
                <a:sym typeface="Tahoma"/>
              </a:rPr>
              <a:t>you have any further </a:t>
            </a:r>
            <a:r>
              <a:rPr lang="en-US" i="0" u="none" strike="noStrike" cap="none" dirty="0" smtClean="0">
                <a:solidFill>
                  <a:srgbClr val="000000"/>
                </a:solidFill>
                <a:latin typeface="Tahoma"/>
                <a:ea typeface="Tahoma"/>
                <a:cs typeface="Tahoma"/>
                <a:sym typeface="Tahoma"/>
              </a:rPr>
              <a:t>questions or concerns, </a:t>
            </a:r>
            <a:r>
              <a:rPr lang="en-US" i="0" u="none" strike="noStrike" cap="none" dirty="0">
                <a:solidFill>
                  <a:srgbClr val="000000"/>
                </a:solidFill>
                <a:latin typeface="Tahoma"/>
                <a:ea typeface="Tahoma"/>
                <a:cs typeface="Tahoma"/>
                <a:sym typeface="Tahoma"/>
              </a:rPr>
              <a:t>staff will be </a:t>
            </a:r>
            <a:r>
              <a:rPr lang="en-US" i="0" u="none" strike="noStrike" cap="none" dirty="0" smtClean="0">
                <a:solidFill>
                  <a:srgbClr val="000000"/>
                </a:solidFill>
                <a:latin typeface="Tahoma"/>
                <a:ea typeface="Tahoma"/>
                <a:cs typeface="Tahoma"/>
                <a:sym typeface="Tahoma"/>
              </a:rPr>
              <a:t>more than happy </a:t>
            </a:r>
            <a:r>
              <a:rPr lang="en-US" i="0" u="none" strike="noStrike" cap="none" dirty="0">
                <a:solidFill>
                  <a:srgbClr val="000000"/>
                </a:solidFill>
                <a:latin typeface="Tahoma"/>
                <a:ea typeface="Tahoma"/>
                <a:cs typeface="Tahoma"/>
                <a:sym typeface="Tahoma"/>
              </a:rPr>
              <a:t>to discuss these with you</a:t>
            </a:r>
            <a:r>
              <a:rPr lang="en-US" i="0" u="none" strike="noStrike" cap="none" dirty="0" smtClean="0">
                <a:solidFill>
                  <a:srgbClr val="000000"/>
                </a:solidFill>
                <a:latin typeface="Tahoma"/>
                <a:ea typeface="Tahoma"/>
                <a:cs typeface="Tahoma"/>
                <a:sym typeface="Tahoma"/>
              </a:rPr>
              <a:t>.</a:t>
            </a:r>
          </a:p>
          <a:p>
            <a:pPr marL="0" marR="0" lvl="0" indent="0" algn="l" rtl="0">
              <a:lnSpc>
                <a:spcPct val="107000"/>
              </a:lnSpc>
              <a:spcBef>
                <a:spcPts val="2000"/>
              </a:spcBef>
              <a:spcAft>
                <a:spcPts val="0"/>
              </a:spcAft>
              <a:buClr>
                <a:srgbClr val="1C1C1C"/>
              </a:buClr>
              <a:buSzPts val="1600"/>
              <a:buFont typeface="Arial"/>
              <a:buNone/>
            </a:pPr>
            <a:r>
              <a:rPr lang="en-US" i="0" u="none" strike="noStrike" cap="none" dirty="0" smtClean="0">
                <a:solidFill>
                  <a:srgbClr val="1C1C1C"/>
                </a:solidFill>
                <a:latin typeface="Tahoma"/>
                <a:ea typeface="Tahoma"/>
                <a:cs typeface="Tahoma"/>
                <a:sym typeface="Tahoma"/>
              </a:rPr>
              <a:t>The school website </a:t>
            </a:r>
            <a:r>
              <a:rPr lang="en-US" b="1" dirty="0" smtClean="0">
                <a:latin typeface="Tahoma"/>
                <a:ea typeface="Tahoma"/>
                <a:cs typeface="Tahoma"/>
                <a:sym typeface="Tahoma"/>
              </a:rPr>
              <a:t>decoyschool.co.uk</a:t>
            </a:r>
            <a:r>
              <a:rPr lang="en-US" dirty="0" smtClean="0">
                <a:latin typeface="Tahoma"/>
                <a:ea typeface="Tahoma"/>
                <a:cs typeface="Tahoma"/>
                <a:sym typeface="Tahoma"/>
              </a:rPr>
              <a:t> </a:t>
            </a:r>
            <a:r>
              <a:rPr lang="en-US" i="0" u="none" strike="noStrike" cap="none" dirty="0" smtClean="0">
                <a:solidFill>
                  <a:srgbClr val="1C1C1C"/>
                </a:solidFill>
                <a:latin typeface="Tahoma"/>
                <a:ea typeface="Tahoma"/>
                <a:cs typeface="Tahoma"/>
                <a:sym typeface="Tahoma"/>
              </a:rPr>
              <a:t>is kept up to date with the latest news and events and has lots more information about our school.</a:t>
            </a:r>
            <a:endParaRPr i="0" u="none" strike="noStrike" cap="none" dirty="0" smtClean="0">
              <a:solidFill>
                <a:srgbClr val="000000"/>
              </a:solidFill>
              <a:latin typeface="Tahoma"/>
              <a:ea typeface="Tahoma"/>
              <a:cs typeface="Tahoma"/>
              <a:sym typeface="Tahoma"/>
            </a:endParaRPr>
          </a:p>
        </p:txBody>
      </p:sp>
      <p:pic>
        <p:nvPicPr>
          <p:cNvPr id="39" name="Google Shape;39;p2"/>
          <p:cNvPicPr preferRelativeResize="0"/>
          <p:nvPr/>
        </p:nvPicPr>
        <p:blipFill rotWithShape="1">
          <a:blip r:embed="rId3">
            <a:alphaModFix/>
          </a:blip>
          <a:srcRect/>
          <a:stretch/>
        </p:blipFill>
        <p:spPr>
          <a:xfrm>
            <a:off x="7443296" y="645350"/>
            <a:ext cx="1118300" cy="126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1"/>
        <p:cNvGrpSpPr/>
        <p:nvPr/>
      </p:nvGrpSpPr>
      <p:grpSpPr>
        <a:xfrm>
          <a:off x="0" y="0"/>
          <a:ext cx="0" cy="0"/>
          <a:chOff x="0" y="0"/>
          <a:chExt cx="0" cy="0"/>
        </a:xfrm>
      </p:grpSpPr>
      <p:sp>
        <p:nvSpPr>
          <p:cNvPr id="52" name="Google Shape;52;p3"/>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a:solidFill>
                  <a:srgbClr val="23A7F9"/>
                </a:solidFill>
                <a:latin typeface="Tahoma"/>
                <a:ea typeface="Tahoma"/>
                <a:cs typeface="Tahoma"/>
                <a:sym typeface="Tahoma"/>
              </a:rPr>
              <a:t>The Reception classes at Decoy Community School</a:t>
            </a:r>
            <a:endParaRPr>
              <a:latin typeface="Tahoma"/>
              <a:ea typeface="Tahoma"/>
              <a:cs typeface="Tahoma"/>
              <a:sym typeface="Tahoma"/>
            </a:endParaRPr>
          </a:p>
        </p:txBody>
      </p:sp>
      <p:pic>
        <p:nvPicPr>
          <p:cNvPr id="53" name="Google Shape;53;p3"/>
          <p:cNvPicPr preferRelativeResize="0"/>
          <p:nvPr/>
        </p:nvPicPr>
        <p:blipFill rotWithShape="1">
          <a:blip r:embed="rId3">
            <a:alphaModFix/>
          </a:blip>
          <a:srcRect/>
          <a:stretch/>
        </p:blipFill>
        <p:spPr>
          <a:xfrm>
            <a:off x="1550675" y="1908948"/>
            <a:ext cx="2328407" cy="2072275"/>
          </a:xfrm>
          <a:prstGeom prst="rect">
            <a:avLst/>
          </a:prstGeom>
          <a:noFill/>
          <a:ln>
            <a:noFill/>
          </a:ln>
        </p:spPr>
      </p:pic>
      <p:pic>
        <p:nvPicPr>
          <p:cNvPr id="54" name="Google Shape;54;p3"/>
          <p:cNvPicPr preferRelativeResize="0"/>
          <p:nvPr/>
        </p:nvPicPr>
        <p:blipFill rotWithShape="1">
          <a:blip r:embed="rId4">
            <a:alphaModFix/>
          </a:blip>
          <a:srcRect/>
          <a:stretch/>
        </p:blipFill>
        <p:spPr>
          <a:xfrm>
            <a:off x="4572000" y="1910617"/>
            <a:ext cx="2213450" cy="2240783"/>
          </a:xfrm>
          <a:prstGeom prst="rect">
            <a:avLst/>
          </a:prstGeom>
          <a:noFill/>
          <a:ln>
            <a:noFill/>
          </a:ln>
        </p:spPr>
      </p:pic>
      <p:sp>
        <p:nvSpPr>
          <p:cNvPr id="55" name="Google Shape;55;p3"/>
          <p:cNvSpPr txBox="1"/>
          <p:nvPr/>
        </p:nvSpPr>
        <p:spPr>
          <a:xfrm>
            <a:off x="607696" y="4633273"/>
            <a:ext cx="7953900" cy="67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4A86E8"/>
                </a:solidFill>
                <a:highlight>
                  <a:srgbClr val="EFEFEF"/>
                </a:highlight>
                <a:latin typeface="Tahoma"/>
                <a:ea typeface="Tahoma"/>
                <a:cs typeface="Tahoma"/>
                <a:sym typeface="Tahoma"/>
              </a:rPr>
              <a:t>The Reception classes are called Ladybirds and Dragonflies. </a:t>
            </a:r>
            <a:endParaRPr sz="2400" b="0" i="0" u="none" strike="noStrike" cap="none" dirty="0">
              <a:solidFill>
                <a:srgbClr val="4A86E8"/>
              </a:solidFill>
              <a:highlight>
                <a:srgbClr val="EFEFEF"/>
              </a:highlight>
              <a:latin typeface="Tahoma"/>
              <a:ea typeface="Tahoma"/>
              <a:cs typeface="Tahoma"/>
              <a:sym typeface="Tahoma"/>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A86E8"/>
              </a:solidFill>
              <a:highlight>
                <a:srgbClr val="FFF9E7"/>
              </a:highlight>
              <a:latin typeface="Arial"/>
              <a:ea typeface="Arial"/>
              <a:cs typeface="Arial"/>
              <a:sym typeface="Arial"/>
            </a:endParaRPr>
          </a:p>
        </p:txBody>
      </p:sp>
      <p:sp>
        <p:nvSpPr>
          <p:cNvPr id="56" name="Google Shape;56;p3"/>
          <p:cNvSpPr txBox="1"/>
          <p:nvPr/>
        </p:nvSpPr>
        <p:spPr>
          <a:xfrm>
            <a:off x="595050" y="4803450"/>
            <a:ext cx="7953900" cy="8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FF0000"/>
              </a:solidFill>
              <a:latin typeface="Tahoma"/>
              <a:ea typeface="Tahoma"/>
              <a:cs typeface="Tahoma"/>
              <a:sym typeface="Tahoma"/>
            </a:endParaRPr>
          </a:p>
        </p:txBody>
      </p:sp>
      <p:pic>
        <p:nvPicPr>
          <p:cNvPr id="57" name="Google Shape;57;p3"/>
          <p:cNvPicPr preferRelativeResize="0"/>
          <p:nvPr/>
        </p:nvPicPr>
        <p:blipFill rotWithShape="1">
          <a:blip r:embed="rId5">
            <a:alphaModFix/>
          </a:blip>
          <a:srcRect/>
          <a:stretch/>
        </p:blipFill>
        <p:spPr>
          <a:xfrm>
            <a:off x="7443296" y="645350"/>
            <a:ext cx="1118300" cy="126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1" name="Shape 62"/>
        <p:cNvGrpSpPr/>
        <p:nvPr/>
      </p:nvGrpSpPr>
      <p:grpSpPr>
        <a:xfrm>
          <a:off x="0" y="0"/>
          <a:ext cx="0" cy="0"/>
          <a:chOff x="0" y="0"/>
          <a:chExt cx="0" cy="0"/>
        </a:xfrm>
      </p:grpSpPr>
      <p:sp>
        <p:nvSpPr>
          <p:cNvPr id="63" name="Google Shape;63;g58b044a472_0_0"/>
          <p:cNvSpPr>
            <a:spLocks noGrp="1"/>
          </p:cNvSpPr>
          <p:nvPr>
            <p:ph type="title"/>
          </p:nvPr>
        </p:nvSpPr>
        <p:spPr>
          <a:xfrm>
            <a:off x="457198" y="478895"/>
            <a:ext cx="8220000" cy="994200"/>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SzPts val="1400"/>
              <a:buNone/>
            </a:pPr>
            <a:r>
              <a:rPr lang="en-US">
                <a:solidFill>
                  <a:srgbClr val="4A86E8"/>
                </a:solidFill>
                <a:latin typeface="Tahoma"/>
                <a:ea typeface="Tahoma"/>
                <a:cs typeface="Tahoma"/>
                <a:sym typeface="Tahoma"/>
              </a:rPr>
              <a:t>Meet the Reception Staff</a:t>
            </a:r>
            <a:endParaRPr>
              <a:solidFill>
                <a:srgbClr val="4A86E8"/>
              </a:solidFill>
              <a:latin typeface="Tahoma"/>
              <a:ea typeface="Tahoma"/>
              <a:cs typeface="Tahoma"/>
              <a:sym typeface="Tahoma"/>
            </a:endParaRPr>
          </a:p>
        </p:txBody>
      </p:sp>
      <p:sp>
        <p:nvSpPr>
          <p:cNvPr id="64" name="Google Shape;64;g58b044a472_0_0"/>
          <p:cNvSpPr>
            <a:spLocks noGrp="1"/>
          </p:cNvSpPr>
          <p:nvPr>
            <p:ph type="body" idx="1"/>
          </p:nvPr>
        </p:nvSpPr>
        <p:spPr>
          <a:xfrm>
            <a:off x="755651" y="1513946"/>
            <a:ext cx="7632600" cy="4578900"/>
          </a:xfrm>
          <a:prstGeom prst="roundRect">
            <a:avLst>
              <a:gd name="adj" fmla="val 16667"/>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SzPts val="1800"/>
              <a:buNone/>
            </a:pPr>
            <a:r>
              <a:rPr lang="en-US" dirty="0" err="1">
                <a:latin typeface="Tahoma"/>
                <a:ea typeface="Tahoma"/>
                <a:cs typeface="Tahoma"/>
                <a:sym typeface="Tahoma"/>
              </a:rPr>
              <a:t>Mrs</a:t>
            </a:r>
            <a:r>
              <a:rPr lang="en-US" dirty="0">
                <a:latin typeface="Tahoma"/>
                <a:ea typeface="Tahoma"/>
                <a:cs typeface="Tahoma"/>
                <a:sym typeface="Tahoma"/>
              </a:rPr>
              <a:t> </a:t>
            </a:r>
            <a:r>
              <a:rPr lang="en-US" dirty="0" smtClean="0">
                <a:latin typeface="Tahoma"/>
                <a:ea typeface="Tahoma"/>
                <a:cs typeface="Tahoma"/>
                <a:sym typeface="Tahoma"/>
              </a:rPr>
              <a:t>Smith</a:t>
            </a:r>
            <a:r>
              <a:rPr lang="en-US" dirty="0" smtClean="0">
                <a:latin typeface="Tahoma"/>
                <a:ea typeface="Tahoma"/>
                <a:cs typeface="Tahoma"/>
                <a:sym typeface="Tahoma"/>
              </a:rPr>
              <a:t> </a:t>
            </a:r>
            <a:r>
              <a:rPr lang="en-US" dirty="0">
                <a:latin typeface="Tahoma"/>
                <a:ea typeface="Tahoma"/>
                <a:cs typeface="Tahoma"/>
                <a:sym typeface="Tahoma"/>
              </a:rPr>
              <a:t>is the Early Years Team </a:t>
            </a:r>
            <a:r>
              <a:rPr lang="en-US" dirty="0" smtClean="0">
                <a:latin typeface="Tahoma"/>
                <a:ea typeface="Tahoma"/>
                <a:cs typeface="Tahoma"/>
                <a:sym typeface="Tahoma"/>
              </a:rPr>
              <a:t>Leader and also teaches in ou</a:t>
            </a:r>
            <a:r>
              <a:rPr lang="en-US" dirty="0" smtClean="0">
                <a:latin typeface="Tahoma"/>
                <a:ea typeface="Tahoma"/>
                <a:cs typeface="Tahoma"/>
                <a:sym typeface="Tahoma"/>
              </a:rPr>
              <a:t>r Nursery.</a:t>
            </a:r>
          </a:p>
          <a:p>
            <a:pPr marL="0" indent="0"/>
            <a:r>
              <a:rPr lang="en-US" dirty="0" smtClean="0">
                <a:latin typeface="Tahoma"/>
                <a:ea typeface="Tahoma"/>
                <a:cs typeface="Tahoma"/>
                <a:sym typeface="Tahoma"/>
              </a:rPr>
              <a:t>This </a:t>
            </a:r>
            <a:r>
              <a:rPr lang="en-US" dirty="0">
                <a:latin typeface="Tahoma"/>
                <a:ea typeface="Tahoma"/>
                <a:cs typeface="Tahoma"/>
                <a:sym typeface="Tahoma"/>
              </a:rPr>
              <a:t>is the team who work in Reception. The teachers are Miss </a:t>
            </a:r>
            <a:r>
              <a:rPr lang="en-US" dirty="0" smtClean="0">
                <a:latin typeface="Tahoma"/>
                <a:ea typeface="Tahoma"/>
                <a:cs typeface="Tahoma"/>
                <a:sym typeface="Tahoma"/>
              </a:rPr>
              <a:t>Fraser, who </a:t>
            </a:r>
            <a:r>
              <a:rPr lang="en-US" dirty="0">
                <a:latin typeface="Tahoma"/>
                <a:ea typeface="Tahoma"/>
                <a:cs typeface="Tahoma"/>
                <a:sym typeface="Tahoma"/>
              </a:rPr>
              <a:t>works in </a:t>
            </a:r>
            <a:r>
              <a:rPr lang="en-US" dirty="0" smtClean="0">
                <a:latin typeface="Tahoma"/>
                <a:ea typeface="Tahoma"/>
                <a:cs typeface="Tahoma"/>
                <a:sym typeface="Tahoma"/>
              </a:rPr>
              <a:t>Ladybirds </a:t>
            </a:r>
            <a:r>
              <a:rPr lang="en-US" dirty="0">
                <a:latin typeface="Tahoma"/>
                <a:ea typeface="Tahoma"/>
                <a:cs typeface="Tahoma"/>
                <a:sym typeface="Tahoma"/>
              </a:rPr>
              <a:t>and </a:t>
            </a:r>
            <a:r>
              <a:rPr lang="en-US" dirty="0" err="1">
                <a:latin typeface="Tahoma"/>
                <a:ea typeface="Tahoma"/>
                <a:cs typeface="Tahoma"/>
                <a:sym typeface="Tahoma"/>
              </a:rPr>
              <a:t>Mrs</a:t>
            </a:r>
            <a:r>
              <a:rPr lang="en-US" dirty="0">
                <a:latin typeface="Tahoma"/>
                <a:ea typeface="Tahoma"/>
                <a:cs typeface="Tahoma"/>
                <a:sym typeface="Tahoma"/>
              </a:rPr>
              <a:t> </a:t>
            </a:r>
            <a:r>
              <a:rPr lang="en-US" dirty="0" err="1">
                <a:latin typeface="Tahoma"/>
                <a:ea typeface="Tahoma"/>
                <a:cs typeface="Tahoma"/>
                <a:sym typeface="Tahoma"/>
              </a:rPr>
              <a:t>Cammack</a:t>
            </a:r>
            <a:r>
              <a:rPr lang="en-US" dirty="0">
                <a:latin typeface="Tahoma"/>
                <a:ea typeface="Tahoma"/>
                <a:cs typeface="Tahoma"/>
                <a:sym typeface="Tahoma"/>
              </a:rPr>
              <a:t> and </a:t>
            </a:r>
            <a:r>
              <a:rPr lang="en-US" dirty="0" err="1">
                <a:latin typeface="Tahoma"/>
                <a:ea typeface="Tahoma"/>
                <a:cs typeface="Tahoma"/>
                <a:sym typeface="Tahoma"/>
              </a:rPr>
              <a:t>Mrs</a:t>
            </a:r>
            <a:r>
              <a:rPr lang="en-US" dirty="0">
                <a:latin typeface="Tahoma"/>
                <a:ea typeface="Tahoma"/>
                <a:cs typeface="Tahoma"/>
                <a:sym typeface="Tahoma"/>
              </a:rPr>
              <a:t> Potter who work in Dragonflies. The teaching  assistants are </a:t>
            </a:r>
            <a:r>
              <a:rPr lang="en-US" dirty="0" err="1">
                <a:latin typeface="Tahoma"/>
                <a:ea typeface="Tahoma"/>
                <a:cs typeface="Tahoma"/>
                <a:sym typeface="Tahoma"/>
              </a:rPr>
              <a:t>Mrs</a:t>
            </a:r>
            <a:r>
              <a:rPr lang="en-US" dirty="0">
                <a:latin typeface="Tahoma"/>
                <a:ea typeface="Tahoma"/>
                <a:cs typeface="Tahoma"/>
                <a:sym typeface="Tahoma"/>
              </a:rPr>
              <a:t> </a:t>
            </a:r>
            <a:r>
              <a:rPr lang="en-US" dirty="0" err="1">
                <a:latin typeface="Tahoma"/>
                <a:ea typeface="Tahoma"/>
                <a:cs typeface="Tahoma"/>
                <a:sym typeface="Tahoma"/>
              </a:rPr>
              <a:t>Cogavin</a:t>
            </a:r>
            <a:r>
              <a:rPr lang="en-US" dirty="0">
                <a:latin typeface="Tahoma"/>
                <a:ea typeface="Tahoma"/>
                <a:cs typeface="Tahoma"/>
                <a:sym typeface="Tahoma"/>
              </a:rPr>
              <a:t>, </a:t>
            </a:r>
            <a:r>
              <a:rPr lang="en-US" dirty="0" err="1">
                <a:latin typeface="Tahoma"/>
                <a:ea typeface="Tahoma"/>
                <a:cs typeface="Tahoma"/>
                <a:sym typeface="Tahoma"/>
              </a:rPr>
              <a:t>Mrs</a:t>
            </a:r>
            <a:r>
              <a:rPr lang="en-US" dirty="0">
                <a:latin typeface="Tahoma"/>
                <a:ea typeface="Tahoma"/>
                <a:cs typeface="Tahoma"/>
                <a:sym typeface="Tahoma"/>
              </a:rPr>
              <a:t> Bull, </a:t>
            </a:r>
            <a:r>
              <a:rPr lang="en-US" dirty="0" err="1">
                <a:latin typeface="Tahoma"/>
                <a:ea typeface="Tahoma"/>
                <a:cs typeface="Tahoma"/>
                <a:sym typeface="Tahoma"/>
              </a:rPr>
              <a:t>Mrs</a:t>
            </a:r>
            <a:r>
              <a:rPr lang="en-US" dirty="0">
                <a:latin typeface="Tahoma"/>
                <a:ea typeface="Tahoma"/>
                <a:cs typeface="Tahoma"/>
                <a:sym typeface="Tahoma"/>
              </a:rPr>
              <a:t> Jones and  </a:t>
            </a:r>
            <a:r>
              <a:rPr lang="en-US" dirty="0" err="1">
                <a:latin typeface="Tahoma"/>
                <a:ea typeface="Tahoma"/>
                <a:cs typeface="Tahoma"/>
                <a:sym typeface="Tahoma"/>
              </a:rPr>
              <a:t>Mrs</a:t>
            </a:r>
            <a:r>
              <a:rPr lang="en-US" dirty="0">
                <a:latin typeface="Tahoma"/>
                <a:ea typeface="Tahoma"/>
                <a:cs typeface="Tahoma"/>
                <a:sym typeface="Tahoma"/>
              </a:rPr>
              <a:t> Yip</a:t>
            </a:r>
            <a:r>
              <a:rPr lang="en-US" dirty="0" smtClean="0">
                <a:latin typeface="Tahoma"/>
                <a:ea typeface="Tahoma"/>
                <a:cs typeface="Tahoma"/>
                <a:sym typeface="Tahoma"/>
              </a:rPr>
              <a:t>. We will introduce ourselves via video for you to share with your child soon. </a:t>
            </a:r>
            <a:endParaRPr lang="en-US" dirty="0">
              <a:latin typeface="Tahoma"/>
              <a:ea typeface="Tahoma"/>
              <a:cs typeface="Tahoma"/>
              <a:sym typeface="Tahoma"/>
            </a:endParaRPr>
          </a:p>
          <a:p>
            <a:pPr marL="0" lvl="0" indent="0" algn="l" rtl="0">
              <a:lnSpc>
                <a:spcPct val="90000"/>
              </a:lnSpc>
              <a:spcBef>
                <a:spcPts val="1000"/>
              </a:spcBef>
              <a:spcAft>
                <a:spcPts val="0"/>
              </a:spcAft>
              <a:buSzPts val="1800"/>
              <a:buNone/>
            </a:pPr>
            <a:endParaRPr lang="en-US" dirty="0">
              <a:latin typeface="Tahoma"/>
              <a:ea typeface="Tahoma"/>
              <a:cs typeface="Tahoma"/>
              <a:sym typeface="Tahoma"/>
            </a:endParaRPr>
          </a:p>
        </p:txBody>
      </p:sp>
      <p:pic>
        <p:nvPicPr>
          <p:cNvPr id="65" name="Google Shape;65;g58b044a472_0_0"/>
          <p:cNvPicPr preferRelativeResize="0"/>
          <p:nvPr/>
        </p:nvPicPr>
        <p:blipFill rotWithShape="1">
          <a:blip r:embed="rId3">
            <a:alphaModFix/>
          </a:blip>
          <a:srcRect/>
          <a:stretch/>
        </p:blipFill>
        <p:spPr>
          <a:xfrm>
            <a:off x="7401093" y="603147"/>
            <a:ext cx="1118300" cy="1263600"/>
          </a:xfrm>
          <a:prstGeom prst="rect">
            <a:avLst/>
          </a:prstGeom>
          <a:noFill/>
          <a:ln>
            <a:noFill/>
          </a:ln>
        </p:spPr>
      </p:pic>
      <p:pic>
        <p:nvPicPr>
          <p:cNvPr id="67" name="Google Shape;67;g58b044a472_0_0"/>
          <p:cNvPicPr preferRelativeResize="0"/>
          <p:nvPr/>
        </p:nvPicPr>
        <p:blipFill rotWithShape="1">
          <a:blip r:embed="rId4">
            <a:alphaModFix/>
          </a:blip>
          <a:srcRect/>
          <a:stretch/>
        </p:blipFill>
        <p:spPr>
          <a:xfrm>
            <a:off x="4658403" y="3848551"/>
            <a:ext cx="1801436" cy="2223836"/>
          </a:xfrm>
          <a:prstGeom prst="rect">
            <a:avLst/>
          </a:prstGeom>
          <a:noFill/>
          <a:ln>
            <a:noFill/>
          </a:ln>
        </p:spPr>
      </p:pic>
      <p:pic>
        <p:nvPicPr>
          <p:cNvPr id="68" name="Google Shape;68;g58b044a472_0_0"/>
          <p:cNvPicPr preferRelativeResize="0"/>
          <p:nvPr/>
        </p:nvPicPr>
        <p:blipFill>
          <a:blip r:embed="rId5">
            <a:alphaModFix/>
          </a:blip>
          <a:stretch>
            <a:fillRect/>
          </a:stretch>
        </p:blipFill>
        <p:spPr>
          <a:xfrm>
            <a:off x="2600884" y="3803396"/>
            <a:ext cx="1700591" cy="2223850"/>
          </a:xfrm>
          <a:prstGeom prst="rect">
            <a:avLst/>
          </a:prstGeom>
          <a:noFill/>
          <a:ln>
            <a:no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25" y="3803396"/>
            <a:ext cx="1529951" cy="222383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767" y="3898524"/>
            <a:ext cx="1613378" cy="21943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74"/>
        <p:cNvGrpSpPr/>
        <p:nvPr/>
      </p:nvGrpSpPr>
      <p:grpSpPr>
        <a:xfrm>
          <a:off x="0" y="0"/>
          <a:ext cx="0" cy="0"/>
          <a:chOff x="0" y="0"/>
          <a:chExt cx="0" cy="0"/>
        </a:xfrm>
      </p:grpSpPr>
      <p:sp>
        <p:nvSpPr>
          <p:cNvPr id="75" name="Google Shape;75;g58b044a472_0_50"/>
          <p:cNvSpPr>
            <a:spLocks noGrp="1"/>
          </p:cNvSpPr>
          <p:nvPr>
            <p:ph type="title"/>
          </p:nvPr>
        </p:nvSpPr>
        <p:spPr>
          <a:xfrm>
            <a:off x="457198" y="478895"/>
            <a:ext cx="8220000" cy="994200"/>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SzPts val="1400"/>
              <a:buNone/>
            </a:pPr>
            <a:r>
              <a:rPr lang="en-US">
                <a:solidFill>
                  <a:srgbClr val="6D9EEB"/>
                </a:solidFill>
                <a:latin typeface="Tahoma"/>
                <a:ea typeface="Tahoma"/>
                <a:cs typeface="Tahoma"/>
                <a:sym typeface="Tahoma"/>
              </a:rPr>
              <a:t>Groups in Reception</a:t>
            </a:r>
            <a:endParaRPr>
              <a:solidFill>
                <a:srgbClr val="6D9EEB"/>
              </a:solidFill>
              <a:latin typeface="Tahoma"/>
              <a:ea typeface="Tahoma"/>
              <a:cs typeface="Tahoma"/>
              <a:sym typeface="Tahoma"/>
            </a:endParaRPr>
          </a:p>
        </p:txBody>
      </p:sp>
      <p:sp>
        <p:nvSpPr>
          <p:cNvPr id="76" name="Google Shape;76;g58b044a472_0_50"/>
          <p:cNvSpPr>
            <a:spLocks noGrp="1"/>
          </p:cNvSpPr>
          <p:nvPr>
            <p:ph type="body" idx="1"/>
          </p:nvPr>
        </p:nvSpPr>
        <p:spPr>
          <a:xfrm>
            <a:off x="627950" y="1404650"/>
            <a:ext cx="7760400" cy="4688100"/>
          </a:xfrm>
          <a:prstGeom prst="roundRect">
            <a:avLst>
              <a:gd name="adj" fmla="val 16667"/>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SzPts val="1800"/>
              <a:buNone/>
            </a:pPr>
            <a:r>
              <a:rPr lang="en-US">
                <a:latin typeface="Tahoma"/>
                <a:ea typeface="Tahoma"/>
                <a:cs typeface="Tahoma"/>
                <a:sym typeface="Tahoma"/>
              </a:rPr>
              <a:t>There are 5 groups in the Reception Classes. Both classes have the same groups and children work in group time with their friends within these groups. </a:t>
            </a:r>
            <a:endParaRPr>
              <a:latin typeface="Tahoma"/>
              <a:ea typeface="Tahoma"/>
              <a:cs typeface="Tahoma"/>
              <a:sym typeface="Tahoma"/>
            </a:endParaRPr>
          </a:p>
        </p:txBody>
      </p:sp>
      <p:pic>
        <p:nvPicPr>
          <p:cNvPr id="77" name="Google Shape;77;g58b044a472_0_50"/>
          <p:cNvPicPr preferRelativeResize="0"/>
          <p:nvPr/>
        </p:nvPicPr>
        <p:blipFill rotWithShape="1">
          <a:blip r:embed="rId3">
            <a:alphaModFix/>
          </a:blip>
          <a:srcRect/>
          <a:stretch/>
        </p:blipFill>
        <p:spPr>
          <a:xfrm>
            <a:off x="457201" y="2788284"/>
            <a:ext cx="2081549" cy="2030228"/>
          </a:xfrm>
          <a:prstGeom prst="rect">
            <a:avLst/>
          </a:prstGeom>
          <a:noFill/>
          <a:ln>
            <a:noFill/>
          </a:ln>
        </p:spPr>
      </p:pic>
      <p:pic>
        <p:nvPicPr>
          <p:cNvPr id="78" name="Google Shape;78;g58b044a472_0_50"/>
          <p:cNvPicPr preferRelativeResize="0"/>
          <p:nvPr/>
        </p:nvPicPr>
        <p:blipFill rotWithShape="1">
          <a:blip r:embed="rId4">
            <a:alphaModFix/>
          </a:blip>
          <a:srcRect/>
          <a:stretch/>
        </p:blipFill>
        <p:spPr>
          <a:xfrm>
            <a:off x="3612479" y="2682848"/>
            <a:ext cx="1909446" cy="1492301"/>
          </a:xfrm>
          <a:prstGeom prst="rect">
            <a:avLst/>
          </a:prstGeom>
          <a:noFill/>
          <a:ln>
            <a:noFill/>
          </a:ln>
        </p:spPr>
      </p:pic>
      <p:pic>
        <p:nvPicPr>
          <p:cNvPr id="79" name="Google Shape;79;g58b044a472_0_50"/>
          <p:cNvPicPr preferRelativeResize="0"/>
          <p:nvPr/>
        </p:nvPicPr>
        <p:blipFill rotWithShape="1">
          <a:blip r:embed="rId5">
            <a:alphaModFix/>
          </a:blip>
          <a:srcRect/>
          <a:stretch/>
        </p:blipFill>
        <p:spPr>
          <a:xfrm>
            <a:off x="5739276" y="2358101"/>
            <a:ext cx="2202555" cy="2141800"/>
          </a:xfrm>
          <a:prstGeom prst="rect">
            <a:avLst/>
          </a:prstGeom>
          <a:noFill/>
          <a:ln>
            <a:noFill/>
          </a:ln>
        </p:spPr>
      </p:pic>
      <p:pic>
        <p:nvPicPr>
          <p:cNvPr id="80" name="Google Shape;80;g58b044a472_0_50"/>
          <p:cNvPicPr preferRelativeResize="0"/>
          <p:nvPr/>
        </p:nvPicPr>
        <p:blipFill rotWithShape="1">
          <a:blip r:embed="rId6">
            <a:alphaModFix/>
          </a:blip>
          <a:srcRect/>
          <a:stretch/>
        </p:blipFill>
        <p:spPr>
          <a:xfrm>
            <a:off x="5117250" y="4499913"/>
            <a:ext cx="2440225" cy="1626825"/>
          </a:xfrm>
          <a:prstGeom prst="rect">
            <a:avLst/>
          </a:prstGeom>
          <a:noFill/>
          <a:ln>
            <a:noFill/>
          </a:ln>
        </p:spPr>
      </p:pic>
      <p:pic>
        <p:nvPicPr>
          <p:cNvPr id="81" name="Google Shape;81;g58b044a472_0_50"/>
          <p:cNvPicPr preferRelativeResize="0"/>
          <p:nvPr/>
        </p:nvPicPr>
        <p:blipFill rotWithShape="1">
          <a:blip r:embed="rId7">
            <a:alphaModFix/>
          </a:blip>
          <a:srcRect/>
          <a:stretch/>
        </p:blipFill>
        <p:spPr>
          <a:xfrm>
            <a:off x="1983696" y="4175138"/>
            <a:ext cx="2081550" cy="2141800"/>
          </a:xfrm>
          <a:prstGeom prst="rect">
            <a:avLst/>
          </a:prstGeom>
          <a:noFill/>
          <a:ln>
            <a:noFill/>
          </a:ln>
        </p:spPr>
      </p:pic>
      <p:pic>
        <p:nvPicPr>
          <p:cNvPr id="82" name="Google Shape;82;g58b044a472_0_50"/>
          <p:cNvPicPr preferRelativeResize="0"/>
          <p:nvPr/>
        </p:nvPicPr>
        <p:blipFill rotWithShape="1">
          <a:blip r:embed="rId8">
            <a:alphaModFix/>
          </a:blip>
          <a:srcRect/>
          <a:stretch/>
        </p:blipFill>
        <p:spPr>
          <a:xfrm>
            <a:off x="7443296" y="645350"/>
            <a:ext cx="1118300" cy="126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102"/>
        <p:cNvGrpSpPr/>
        <p:nvPr/>
      </p:nvGrpSpPr>
      <p:grpSpPr>
        <a:xfrm>
          <a:off x="0" y="0"/>
          <a:ext cx="0" cy="0"/>
          <a:chOff x="0" y="0"/>
          <a:chExt cx="0" cy="0"/>
        </a:xfrm>
      </p:grpSpPr>
      <p:sp>
        <p:nvSpPr>
          <p:cNvPr id="103" name="Google Shape;103;p10"/>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i="0" u="none">
                <a:solidFill>
                  <a:srgbClr val="23A7F9"/>
                </a:solidFill>
                <a:latin typeface="Tahoma"/>
                <a:ea typeface="Tahoma"/>
                <a:cs typeface="Tahoma"/>
                <a:sym typeface="Tahoma"/>
              </a:rPr>
              <a:t>Food and Drink</a:t>
            </a:r>
            <a:endParaRPr>
              <a:latin typeface="Tahoma"/>
              <a:ea typeface="Tahoma"/>
              <a:cs typeface="Tahoma"/>
              <a:sym typeface="Tahoma"/>
            </a:endParaRPr>
          </a:p>
        </p:txBody>
      </p:sp>
      <p:sp>
        <p:nvSpPr>
          <p:cNvPr id="104" name="Google Shape;104;p10"/>
          <p:cNvSpPr>
            <a:spLocks noGrp="1"/>
          </p:cNvSpPr>
          <p:nvPr>
            <p:ph type="body" idx="1"/>
          </p:nvPr>
        </p:nvSpPr>
        <p:spPr>
          <a:xfrm>
            <a:off x="457200" y="1089750"/>
            <a:ext cx="7931150" cy="4666525"/>
          </a:xfrm>
          <a:prstGeom prst="roundRect">
            <a:avLst>
              <a:gd name="adj" fmla="val 16667"/>
            </a:avLst>
          </a:prstGeom>
          <a:noFill/>
          <a:ln>
            <a:noFill/>
          </a:ln>
        </p:spPr>
        <p:txBody>
          <a:bodyPr spcFirstLastPara="1" wrap="square" lIns="108000" tIns="108000" rIns="108000" bIns="108000" anchor="t" anchorCtr="0">
            <a:normAutofit lnSpcReduction="10000"/>
          </a:bodyPr>
          <a:lstStyle/>
          <a:p>
            <a:pPr marL="0" marR="0" lvl="0" indent="0" algn="l" rtl="0">
              <a:lnSpc>
                <a:spcPct val="87000"/>
              </a:lnSpc>
              <a:spcBef>
                <a:spcPts val="0"/>
              </a:spcBef>
              <a:spcAft>
                <a:spcPts val="0"/>
              </a:spcAft>
              <a:buClr>
                <a:srgbClr val="1C1C1C"/>
              </a:buClr>
              <a:buSzPts val="1500"/>
              <a:buFont typeface="Arial"/>
              <a:buNone/>
            </a:pPr>
            <a:r>
              <a:rPr lang="en-US" b="1" i="0" u="none" dirty="0">
                <a:solidFill>
                  <a:srgbClr val="1C1C1C"/>
                </a:solidFill>
                <a:latin typeface="Tahoma"/>
                <a:ea typeface="Tahoma"/>
                <a:cs typeface="Tahoma"/>
                <a:sym typeface="Tahoma"/>
              </a:rPr>
              <a:t>Lunch:</a:t>
            </a:r>
            <a:r>
              <a:rPr lang="en-US" i="0" u="none" dirty="0">
                <a:solidFill>
                  <a:srgbClr val="1C1C1C"/>
                </a:solidFill>
                <a:latin typeface="Tahoma"/>
                <a:ea typeface="Tahoma"/>
                <a:cs typeface="Tahoma"/>
                <a:sym typeface="Tahoma"/>
              </a:rPr>
              <a:t> At lunchtime your child can have a packed lunch prepared</a:t>
            </a:r>
            <a:endParaRPr i="0" u="none" dirty="0">
              <a:solidFill>
                <a:srgbClr val="1C1C1C"/>
              </a:solidFill>
              <a:latin typeface="Tahoma"/>
              <a:ea typeface="Tahoma"/>
              <a:cs typeface="Tahoma"/>
              <a:sym typeface="Tahoma"/>
            </a:endParaRPr>
          </a:p>
          <a:p>
            <a:pPr marL="0" marR="0" lvl="0" indent="0" algn="l" rtl="0">
              <a:lnSpc>
                <a:spcPct val="87000"/>
              </a:lnSpc>
              <a:spcBef>
                <a:spcPts val="0"/>
              </a:spcBef>
              <a:spcAft>
                <a:spcPts val="0"/>
              </a:spcAft>
              <a:buClr>
                <a:srgbClr val="1C1C1C"/>
              </a:buClr>
              <a:buSzPts val="1500"/>
              <a:buFont typeface="Arial"/>
              <a:buNone/>
            </a:pPr>
            <a:r>
              <a:rPr lang="en-US" i="0" u="none" dirty="0">
                <a:solidFill>
                  <a:srgbClr val="1C1C1C"/>
                </a:solidFill>
                <a:latin typeface="Tahoma"/>
                <a:ea typeface="Tahoma"/>
                <a:cs typeface="Tahoma"/>
                <a:sym typeface="Tahoma"/>
              </a:rPr>
              <a:t>at home and brought into school, or a school dinner. </a:t>
            </a:r>
            <a:endParaRPr lang="en-US" i="0" u="none" dirty="0" smtClean="0">
              <a:solidFill>
                <a:srgbClr val="1C1C1C"/>
              </a:solidFill>
              <a:latin typeface="Tahoma"/>
              <a:ea typeface="Tahoma"/>
              <a:cs typeface="Tahoma"/>
              <a:sym typeface="Tahoma"/>
            </a:endParaRPr>
          </a:p>
          <a:p>
            <a:pPr marL="0" marR="0" lvl="0" indent="0" algn="l" rtl="0">
              <a:lnSpc>
                <a:spcPct val="87000"/>
              </a:lnSpc>
              <a:spcBef>
                <a:spcPts val="0"/>
              </a:spcBef>
              <a:spcAft>
                <a:spcPts val="0"/>
              </a:spcAft>
              <a:buClr>
                <a:srgbClr val="1C1C1C"/>
              </a:buClr>
              <a:buSzPts val="1500"/>
              <a:buFont typeface="Arial"/>
              <a:buNone/>
            </a:pPr>
            <a:r>
              <a:rPr lang="en-US" b="1" dirty="0" smtClean="0">
                <a:latin typeface="Tahoma"/>
                <a:ea typeface="Tahoma"/>
                <a:cs typeface="Tahoma"/>
                <a:sym typeface="Tahoma"/>
              </a:rPr>
              <a:t>A</a:t>
            </a:r>
            <a:r>
              <a:rPr lang="en-US" b="1" i="0" u="none" dirty="0" smtClean="0">
                <a:solidFill>
                  <a:srgbClr val="1C1C1C"/>
                </a:solidFill>
                <a:latin typeface="Tahoma"/>
                <a:ea typeface="Tahoma"/>
                <a:cs typeface="Tahoma"/>
                <a:sym typeface="Tahoma"/>
              </a:rPr>
              <a:t>ll </a:t>
            </a:r>
            <a:r>
              <a:rPr lang="en-US" b="1" i="0" u="none" dirty="0">
                <a:solidFill>
                  <a:srgbClr val="1C1C1C"/>
                </a:solidFill>
                <a:latin typeface="Tahoma"/>
                <a:ea typeface="Tahoma"/>
                <a:cs typeface="Tahoma"/>
                <a:sym typeface="Tahoma"/>
              </a:rPr>
              <a:t>early years and Key Stage 1 children are entitled to a free school meal each day</a:t>
            </a:r>
            <a:r>
              <a:rPr lang="en-US" i="0" u="none" dirty="0">
                <a:solidFill>
                  <a:srgbClr val="1C1C1C"/>
                </a:solidFill>
                <a:latin typeface="Tahoma"/>
                <a:ea typeface="Tahoma"/>
                <a:cs typeface="Tahoma"/>
                <a:sym typeface="Tahoma"/>
              </a:rPr>
              <a:t>. Packed lunches should support our school’s healthy eating policy. Please note that our school is a </a:t>
            </a:r>
            <a:r>
              <a:rPr lang="en-US" b="1" i="0" u="none" dirty="0">
                <a:solidFill>
                  <a:srgbClr val="1C1C1C"/>
                </a:solidFill>
                <a:latin typeface="Tahoma"/>
                <a:ea typeface="Tahoma"/>
                <a:cs typeface="Tahoma"/>
                <a:sym typeface="Tahoma"/>
              </a:rPr>
              <a:t>‘nut free’ zone</a:t>
            </a:r>
            <a:r>
              <a:rPr lang="en-US" i="0" u="none" dirty="0">
                <a:solidFill>
                  <a:srgbClr val="1C1C1C"/>
                </a:solidFill>
                <a:latin typeface="Tahoma"/>
                <a:ea typeface="Tahoma"/>
                <a:cs typeface="Tahoma"/>
                <a:sym typeface="Tahoma"/>
              </a:rPr>
              <a:t> which means that all types of nuts are banned. Also note that </a:t>
            </a:r>
            <a:r>
              <a:rPr lang="en-US" b="1" dirty="0">
                <a:latin typeface="Tahoma"/>
                <a:ea typeface="Tahoma"/>
                <a:cs typeface="Tahoma"/>
                <a:sym typeface="Tahoma"/>
              </a:rPr>
              <a:t>fizzy drinks and sweets </a:t>
            </a:r>
            <a:r>
              <a:rPr lang="en-US" i="0" u="none" dirty="0">
                <a:solidFill>
                  <a:srgbClr val="1C1C1C"/>
                </a:solidFill>
                <a:latin typeface="Tahoma"/>
                <a:ea typeface="Tahoma"/>
                <a:cs typeface="Tahoma"/>
                <a:sym typeface="Tahoma"/>
              </a:rPr>
              <a:t>are not allowed in school lunches.</a:t>
            </a:r>
            <a:endParaRPr dirty="0">
              <a:latin typeface="Tahoma"/>
              <a:ea typeface="Tahoma"/>
              <a:cs typeface="Tahoma"/>
              <a:sym typeface="Tahoma"/>
            </a:endParaRPr>
          </a:p>
          <a:p>
            <a:pPr marL="0" marR="0" lvl="0" indent="0" algn="l" rtl="0">
              <a:lnSpc>
                <a:spcPct val="87000"/>
              </a:lnSpc>
              <a:spcBef>
                <a:spcPts val="0"/>
              </a:spcBef>
              <a:spcAft>
                <a:spcPts val="0"/>
              </a:spcAft>
              <a:buClr>
                <a:srgbClr val="1C1C1C"/>
              </a:buClr>
              <a:buSzPts val="1500"/>
              <a:buFont typeface="Arial"/>
              <a:buNone/>
            </a:pPr>
            <a:endParaRPr b="1" i="0" u="none" dirty="0">
              <a:solidFill>
                <a:srgbClr val="1C1C1C"/>
              </a:solidFill>
              <a:latin typeface="Tahoma"/>
              <a:ea typeface="Tahoma"/>
              <a:cs typeface="Tahoma"/>
              <a:sym typeface="Tahoma"/>
            </a:endParaRPr>
          </a:p>
          <a:p>
            <a:pPr marL="0" marR="0" lvl="0" indent="0" algn="l" rtl="0">
              <a:lnSpc>
                <a:spcPct val="87000"/>
              </a:lnSpc>
              <a:spcBef>
                <a:spcPts val="0"/>
              </a:spcBef>
              <a:spcAft>
                <a:spcPts val="0"/>
              </a:spcAft>
              <a:buClr>
                <a:srgbClr val="1C1C1C"/>
              </a:buClr>
              <a:buSzPts val="1500"/>
              <a:buFont typeface="Arial"/>
              <a:buNone/>
            </a:pPr>
            <a:r>
              <a:rPr lang="en-US" b="1" i="0" u="none" dirty="0">
                <a:solidFill>
                  <a:srgbClr val="1C1C1C"/>
                </a:solidFill>
                <a:latin typeface="Tahoma"/>
                <a:ea typeface="Tahoma"/>
                <a:cs typeface="Tahoma"/>
                <a:sym typeface="Tahoma"/>
              </a:rPr>
              <a:t>Snacks:</a:t>
            </a:r>
            <a:r>
              <a:rPr lang="en-US" i="0" u="none" dirty="0">
                <a:solidFill>
                  <a:srgbClr val="1C1C1C"/>
                </a:solidFill>
                <a:latin typeface="Tahoma"/>
                <a:ea typeface="Tahoma"/>
                <a:cs typeface="Tahoma"/>
                <a:sym typeface="Tahoma"/>
              </a:rPr>
              <a:t> Children will receive a </a:t>
            </a:r>
            <a:r>
              <a:rPr lang="en-US" i="0" u="none" dirty="0">
                <a:solidFill>
                  <a:srgbClr val="1C1C1C"/>
                </a:solidFill>
              </a:rPr>
              <a:t>free </a:t>
            </a:r>
            <a:r>
              <a:rPr lang="en-US" i="0" u="none" dirty="0">
                <a:solidFill>
                  <a:srgbClr val="1C1C1C"/>
                </a:solidFill>
                <a:latin typeface="Tahoma"/>
                <a:ea typeface="Tahoma"/>
                <a:cs typeface="Tahoma"/>
                <a:sym typeface="Tahoma"/>
              </a:rPr>
              <a:t>piece of fruit/healthy snack during the day. We also have a snack café in the morning where we provide different food for the children to prepare for themselves. This can include milk shakes, smoothies, fruit salad, toast, sandwiches and cereal. </a:t>
            </a:r>
            <a:endParaRPr dirty="0"/>
          </a:p>
          <a:p>
            <a:pPr marL="0" marR="0" lvl="0" indent="0" algn="l" rtl="0">
              <a:lnSpc>
                <a:spcPct val="87000"/>
              </a:lnSpc>
              <a:spcBef>
                <a:spcPts val="0"/>
              </a:spcBef>
              <a:spcAft>
                <a:spcPts val="0"/>
              </a:spcAft>
              <a:buClr>
                <a:srgbClr val="1C1C1C"/>
              </a:buClr>
              <a:buSzPts val="1500"/>
              <a:buFont typeface="Arial"/>
              <a:buNone/>
            </a:pPr>
            <a:endParaRPr b="1" dirty="0">
              <a:latin typeface="Tahoma"/>
              <a:ea typeface="Tahoma"/>
              <a:cs typeface="Tahoma"/>
              <a:sym typeface="Tahoma"/>
            </a:endParaRPr>
          </a:p>
          <a:p>
            <a:pPr marL="0" marR="0" lvl="0" indent="0" algn="l" rtl="0">
              <a:lnSpc>
                <a:spcPct val="87000"/>
              </a:lnSpc>
              <a:spcBef>
                <a:spcPts val="0"/>
              </a:spcBef>
              <a:spcAft>
                <a:spcPts val="0"/>
              </a:spcAft>
              <a:buClr>
                <a:srgbClr val="1C1C1C"/>
              </a:buClr>
              <a:buSzPts val="1500"/>
              <a:buFont typeface="Arial"/>
              <a:buNone/>
            </a:pPr>
            <a:r>
              <a:rPr lang="en-US" b="1" i="0" u="none" dirty="0">
                <a:solidFill>
                  <a:srgbClr val="1C1C1C"/>
                </a:solidFill>
                <a:latin typeface="Tahoma"/>
                <a:ea typeface="Tahoma"/>
                <a:cs typeface="Tahoma"/>
                <a:sym typeface="Tahoma"/>
              </a:rPr>
              <a:t>Drinks:</a:t>
            </a:r>
            <a:r>
              <a:rPr lang="en-US" dirty="0">
                <a:latin typeface="Tahoma"/>
                <a:ea typeface="Tahoma"/>
                <a:cs typeface="Tahoma"/>
                <a:sym typeface="Tahoma"/>
              </a:rPr>
              <a:t> </a:t>
            </a:r>
            <a:r>
              <a:rPr lang="en-US" i="0" u="none" dirty="0">
                <a:solidFill>
                  <a:srgbClr val="1C1C1C"/>
                </a:solidFill>
                <a:latin typeface="Tahoma"/>
                <a:ea typeface="Tahoma"/>
                <a:cs typeface="Tahoma"/>
                <a:sym typeface="Tahoma"/>
              </a:rPr>
              <a:t>Water is available throughout the day, including lunchtimes. Children can also bring a drink to school – remembering that no fizzy drinks are allowed and ensure all drinks bottles are labelled. </a:t>
            </a:r>
            <a:endParaRPr dirty="0">
              <a:latin typeface="Tahoma"/>
              <a:ea typeface="Tahoma"/>
              <a:cs typeface="Tahoma"/>
              <a:sym typeface="Tahoma"/>
            </a:endParaRPr>
          </a:p>
        </p:txBody>
      </p:sp>
      <p:pic>
        <p:nvPicPr>
          <p:cNvPr id="105" name="Google Shape;105;p10"/>
          <p:cNvPicPr preferRelativeResize="0"/>
          <p:nvPr/>
        </p:nvPicPr>
        <p:blipFill rotWithShape="1">
          <a:blip r:embed="rId3">
            <a:alphaModFix/>
          </a:blip>
          <a:srcRect/>
          <a:stretch/>
        </p:blipFill>
        <p:spPr>
          <a:xfrm>
            <a:off x="7181850" y="5756275"/>
            <a:ext cx="1206500" cy="446087"/>
          </a:xfrm>
          <a:prstGeom prst="rect">
            <a:avLst/>
          </a:prstGeom>
          <a:noFill/>
          <a:ln>
            <a:noFill/>
          </a:ln>
        </p:spPr>
      </p:pic>
      <p:pic>
        <p:nvPicPr>
          <p:cNvPr id="106" name="Google Shape;106;p10"/>
          <p:cNvPicPr preferRelativeResize="0"/>
          <p:nvPr/>
        </p:nvPicPr>
        <p:blipFill rotWithShape="1">
          <a:blip r:embed="rId4">
            <a:alphaModFix/>
          </a:blip>
          <a:srcRect/>
          <a:stretch/>
        </p:blipFill>
        <p:spPr>
          <a:xfrm>
            <a:off x="7443296" y="645350"/>
            <a:ext cx="1118300" cy="126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4125"/>
        </a:solidFill>
        <a:effectLst/>
      </p:bgPr>
    </p:bg>
    <p:spTree>
      <p:nvGrpSpPr>
        <p:cNvPr id="1" name="Shape 110"/>
        <p:cNvGrpSpPr/>
        <p:nvPr/>
      </p:nvGrpSpPr>
      <p:grpSpPr>
        <a:xfrm>
          <a:off x="0" y="0"/>
          <a:ext cx="0" cy="0"/>
          <a:chOff x="0" y="0"/>
          <a:chExt cx="0" cy="0"/>
        </a:xfrm>
      </p:grpSpPr>
      <p:sp>
        <p:nvSpPr>
          <p:cNvPr id="111" name="Google Shape;111;p4"/>
          <p:cNvSpPr>
            <a:spLocks noGrp="1"/>
          </p:cNvSpPr>
          <p:nvPr>
            <p:ph type="title"/>
          </p:nvPr>
        </p:nvSpPr>
        <p:spPr>
          <a:xfrm>
            <a:off x="457200" y="674687"/>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a:solidFill>
                  <a:srgbClr val="4A86E8"/>
                </a:solidFill>
                <a:latin typeface="Tahoma"/>
                <a:ea typeface="Tahoma"/>
                <a:cs typeface="Tahoma"/>
                <a:sym typeface="Tahoma"/>
              </a:rPr>
              <a:t>School dinners</a:t>
            </a:r>
            <a:endParaRPr>
              <a:solidFill>
                <a:srgbClr val="4A86E8"/>
              </a:solidFill>
              <a:latin typeface="Tahoma"/>
              <a:ea typeface="Tahoma"/>
              <a:cs typeface="Tahoma"/>
              <a:sym typeface="Tahoma"/>
            </a:endParaRPr>
          </a:p>
        </p:txBody>
      </p:sp>
      <p:sp>
        <p:nvSpPr>
          <p:cNvPr id="112" name="Google Shape;112;p4"/>
          <p:cNvSpPr txBox="1"/>
          <p:nvPr/>
        </p:nvSpPr>
        <p:spPr>
          <a:xfrm>
            <a:off x="551375" y="1590275"/>
            <a:ext cx="4521900" cy="69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ahoma"/>
                <a:ea typeface="Tahoma"/>
                <a:cs typeface="Tahoma"/>
                <a:sym typeface="Tahoma"/>
              </a:rPr>
              <a:t>We use the system cypad to order </a:t>
            </a:r>
            <a:endParaRPr sz="18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ahoma"/>
                <a:ea typeface="Tahoma"/>
                <a:cs typeface="Tahoma"/>
                <a:sym typeface="Tahoma"/>
              </a:rPr>
              <a:t>school dinners.</a:t>
            </a: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There will be a selection of different meals available each day for your child to choose from. Vegetarian options are always available. Please let us know if your child has any other dietary restrictions or requirements.</a:t>
            </a:r>
            <a:endParaRPr sz="18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ahoma"/>
                <a:ea typeface="Tahoma"/>
                <a:cs typeface="Tahoma"/>
                <a:sym typeface="Tahoma"/>
              </a:rPr>
              <a:t>There is always a hot dinner option, </a:t>
            </a:r>
            <a:endParaRPr sz="18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ahoma"/>
                <a:ea typeface="Tahoma"/>
                <a:cs typeface="Tahoma"/>
                <a:sym typeface="Tahoma"/>
              </a:rPr>
              <a:t>a deli bar option (wrap, roll or cold pastas with cheese, ham or tuna),  a salad bar available and a packed lunch option.</a:t>
            </a:r>
            <a:endParaRPr sz="18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 name="Google Shape;113;p4"/>
          <p:cNvPicPr preferRelativeResize="0"/>
          <p:nvPr/>
        </p:nvPicPr>
        <p:blipFill rotWithShape="1">
          <a:blip r:embed="rId3">
            <a:alphaModFix/>
          </a:blip>
          <a:srcRect/>
          <a:stretch/>
        </p:blipFill>
        <p:spPr>
          <a:xfrm>
            <a:off x="5073275" y="2149775"/>
            <a:ext cx="3434075" cy="2575575"/>
          </a:xfrm>
          <a:prstGeom prst="rect">
            <a:avLst/>
          </a:prstGeom>
          <a:noFill/>
          <a:ln>
            <a:noFill/>
          </a:ln>
        </p:spPr>
      </p:pic>
      <p:pic>
        <p:nvPicPr>
          <p:cNvPr id="114" name="Google Shape;114;p4"/>
          <p:cNvPicPr preferRelativeResize="0"/>
          <p:nvPr/>
        </p:nvPicPr>
        <p:blipFill rotWithShape="1">
          <a:blip r:embed="rId4">
            <a:alphaModFix/>
          </a:blip>
          <a:srcRect/>
          <a:stretch/>
        </p:blipFill>
        <p:spPr>
          <a:xfrm>
            <a:off x="551375" y="549277"/>
            <a:ext cx="925529" cy="993775"/>
          </a:xfrm>
          <a:prstGeom prst="rect">
            <a:avLst/>
          </a:prstGeom>
          <a:noFill/>
          <a:ln>
            <a:noFill/>
          </a:ln>
        </p:spPr>
      </p:pic>
      <p:pic>
        <p:nvPicPr>
          <p:cNvPr id="115" name="Google Shape;115;p4"/>
          <p:cNvPicPr preferRelativeResize="0"/>
          <p:nvPr/>
        </p:nvPicPr>
        <p:blipFill rotWithShape="1">
          <a:blip r:embed="rId5">
            <a:alphaModFix/>
          </a:blip>
          <a:srcRect/>
          <a:stretch/>
        </p:blipFill>
        <p:spPr>
          <a:xfrm>
            <a:off x="7443296" y="645350"/>
            <a:ext cx="1118300" cy="1263600"/>
          </a:xfrm>
          <a:prstGeom prst="rect">
            <a:avLst/>
          </a:prstGeom>
          <a:noFill/>
          <a:ln>
            <a:noFill/>
          </a:ln>
        </p:spPr>
      </p:pic>
      <p:sp>
        <p:nvSpPr>
          <p:cNvPr id="116" name="Google Shape;116;p4"/>
          <p:cNvSpPr txBox="1"/>
          <p:nvPr/>
        </p:nvSpPr>
        <p:spPr>
          <a:xfrm>
            <a:off x="344400" y="5206683"/>
            <a:ext cx="8455200" cy="8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ahoma"/>
                <a:ea typeface="Tahoma"/>
                <a:cs typeface="Tahoma"/>
                <a:sym typeface="Tahoma"/>
              </a:rPr>
              <a:t>It is important that you order a dinner the night before school. You can preorder up to a half term’s worth of lunches at a time. If this isn’t possible, the kitchen is open first thing in the morning to take orders on the day.</a:t>
            </a:r>
            <a:r>
              <a:rPr lang="en-US" sz="18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20"/>
        <p:cNvGrpSpPr/>
        <p:nvPr/>
      </p:nvGrpSpPr>
      <p:grpSpPr>
        <a:xfrm>
          <a:off x="0" y="0"/>
          <a:ext cx="0" cy="0"/>
          <a:chOff x="0" y="0"/>
          <a:chExt cx="0" cy="0"/>
        </a:xfrm>
      </p:grpSpPr>
      <p:sp>
        <p:nvSpPr>
          <p:cNvPr id="121" name="Google Shape;121;p7"/>
          <p:cNvSpPr>
            <a:spLocks noGrp="1"/>
          </p:cNvSpPr>
          <p:nvPr>
            <p:ph type="title"/>
          </p:nvPr>
        </p:nvSpPr>
        <p:spPr>
          <a:xfrm>
            <a:off x="198300" y="479425"/>
            <a:ext cx="8478900" cy="993900"/>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i="0" u="none">
                <a:solidFill>
                  <a:srgbClr val="23A7F9"/>
                </a:solidFill>
                <a:latin typeface="Tahoma"/>
                <a:ea typeface="Tahoma"/>
                <a:cs typeface="Tahoma"/>
                <a:sym typeface="Tahoma"/>
              </a:rPr>
              <a:t>Daily Timetable and Important Dates</a:t>
            </a:r>
            <a:endParaRPr>
              <a:latin typeface="Tahoma"/>
              <a:ea typeface="Tahoma"/>
              <a:cs typeface="Tahoma"/>
              <a:sym typeface="Tahoma"/>
            </a:endParaRPr>
          </a:p>
        </p:txBody>
      </p:sp>
      <p:sp>
        <p:nvSpPr>
          <p:cNvPr id="122" name="Google Shape;122;p7"/>
          <p:cNvSpPr>
            <a:spLocks noGrp="1"/>
          </p:cNvSpPr>
          <p:nvPr>
            <p:ph type="body" idx="1"/>
          </p:nvPr>
        </p:nvSpPr>
        <p:spPr>
          <a:xfrm>
            <a:off x="239250" y="1136250"/>
            <a:ext cx="8397000" cy="458550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l" rtl="0">
              <a:lnSpc>
                <a:spcPct val="107000"/>
              </a:lnSpc>
              <a:spcBef>
                <a:spcPts val="0"/>
              </a:spcBef>
              <a:spcAft>
                <a:spcPts val="0"/>
              </a:spcAft>
              <a:buClr>
                <a:srgbClr val="1C1C1C"/>
              </a:buClr>
              <a:buSzPts val="1600"/>
              <a:buFont typeface="Arial"/>
              <a:buNone/>
            </a:pPr>
            <a:endParaRPr lang="en-US" b="1" i="0" u="none" dirty="0" smtClean="0">
              <a:solidFill>
                <a:srgbClr val="1C1C1C"/>
              </a:solidFill>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r>
              <a:rPr lang="en-US" b="1" i="0" u="none" dirty="0" smtClean="0">
                <a:solidFill>
                  <a:srgbClr val="1C1C1C"/>
                </a:solidFill>
                <a:latin typeface="Tahoma"/>
                <a:ea typeface="Tahoma"/>
                <a:cs typeface="Tahoma"/>
                <a:sym typeface="Tahoma"/>
              </a:rPr>
              <a:t>Daily Timetable: </a:t>
            </a:r>
            <a:r>
              <a:rPr lang="en-US" i="0" u="none" dirty="0" smtClean="0">
                <a:solidFill>
                  <a:srgbClr val="1C1C1C"/>
                </a:solidFill>
                <a:latin typeface="Tahoma"/>
                <a:ea typeface="Tahoma"/>
                <a:cs typeface="Tahoma"/>
                <a:sym typeface="Tahoma"/>
              </a:rPr>
              <a:t>The school day starts at </a:t>
            </a:r>
            <a:r>
              <a:rPr lang="en-US" b="1" i="0" u="none" dirty="0" smtClean="0">
                <a:solidFill>
                  <a:srgbClr val="1C1C1C"/>
                </a:solidFill>
                <a:latin typeface="Tahoma"/>
                <a:ea typeface="Tahoma"/>
                <a:cs typeface="Tahoma"/>
                <a:sym typeface="Tahoma"/>
              </a:rPr>
              <a:t>8.55am</a:t>
            </a:r>
            <a:r>
              <a:rPr lang="en-US" i="0" u="none" dirty="0" smtClean="0">
                <a:solidFill>
                  <a:srgbClr val="1C1C1C"/>
                </a:solidFill>
                <a:latin typeface="Tahoma"/>
                <a:ea typeface="Tahoma"/>
                <a:cs typeface="Tahoma"/>
                <a:sym typeface="Tahoma"/>
              </a:rPr>
              <a:t> and finishes at </a:t>
            </a:r>
            <a:r>
              <a:rPr lang="en-US" b="1" i="0" u="none" dirty="0" smtClean="0">
                <a:solidFill>
                  <a:srgbClr val="1C1C1C"/>
                </a:solidFill>
                <a:latin typeface="Tahoma"/>
                <a:ea typeface="Tahoma"/>
                <a:cs typeface="Tahoma"/>
                <a:sym typeface="Tahoma"/>
              </a:rPr>
              <a:t>3.20pm.</a:t>
            </a:r>
            <a:r>
              <a:rPr lang="en-US" i="0" u="none" dirty="0" smtClean="0">
                <a:solidFill>
                  <a:srgbClr val="1C1C1C"/>
                </a:solidFill>
                <a:latin typeface="Tahoma"/>
                <a:ea typeface="Tahoma"/>
                <a:cs typeface="Tahoma"/>
                <a:sym typeface="Tahoma"/>
              </a:rPr>
              <a:t> We will share more information about the school day and how it will look in September as soon as we are able to. </a:t>
            </a:r>
            <a:endParaRPr dirty="0" smtClean="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endParaRPr lang="en-US" b="1" dirty="0" smtClean="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r>
              <a:rPr lang="en-US" b="1" dirty="0" smtClean="0">
                <a:latin typeface="Tahoma"/>
                <a:ea typeface="Tahoma"/>
                <a:cs typeface="Tahoma"/>
                <a:sym typeface="Tahoma"/>
              </a:rPr>
              <a:t>Breakfast </a:t>
            </a:r>
            <a:r>
              <a:rPr lang="en-US" b="1" dirty="0">
                <a:latin typeface="Tahoma"/>
                <a:ea typeface="Tahoma"/>
                <a:cs typeface="Tahoma"/>
                <a:sym typeface="Tahoma"/>
              </a:rPr>
              <a:t>and After School Club</a:t>
            </a:r>
            <a:r>
              <a:rPr lang="en-US" dirty="0">
                <a:latin typeface="Tahoma"/>
                <a:ea typeface="Tahoma"/>
                <a:cs typeface="Tahoma"/>
                <a:sym typeface="Tahoma"/>
              </a:rPr>
              <a:t> is available. Children are collected from and dropped off at school by staff members.</a:t>
            </a:r>
            <a:endParaRPr dirty="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endParaRPr b="1" dirty="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r>
              <a:rPr lang="en-US" b="1" dirty="0">
                <a:latin typeface="Tahoma"/>
                <a:ea typeface="Tahoma"/>
                <a:cs typeface="Tahoma"/>
                <a:sym typeface="Tahoma"/>
              </a:rPr>
              <a:t>I</a:t>
            </a:r>
            <a:r>
              <a:rPr lang="en-US" b="1" i="0" u="none" dirty="0">
                <a:solidFill>
                  <a:srgbClr val="1C1C1C"/>
                </a:solidFill>
                <a:latin typeface="Tahoma"/>
                <a:ea typeface="Tahoma"/>
                <a:cs typeface="Tahoma"/>
                <a:sym typeface="Tahoma"/>
              </a:rPr>
              <a:t>mportant Dates: </a:t>
            </a:r>
            <a:r>
              <a:rPr lang="en-US" i="0" u="none" dirty="0">
                <a:solidFill>
                  <a:srgbClr val="1C1C1C"/>
                </a:solidFill>
                <a:latin typeface="Tahoma"/>
                <a:ea typeface="Tahoma"/>
                <a:cs typeface="Tahoma"/>
                <a:sym typeface="Tahoma"/>
              </a:rPr>
              <a:t>Important dates and events are included in our regular newsletters and can also be found on our school website. </a:t>
            </a:r>
            <a:r>
              <a:rPr lang="en-US" i="0" u="none" dirty="0" smtClean="0">
                <a:solidFill>
                  <a:srgbClr val="1C1C1C"/>
                </a:solidFill>
                <a:latin typeface="Tahoma"/>
                <a:ea typeface="Tahoma"/>
                <a:cs typeface="Tahoma"/>
                <a:sym typeface="Tahoma"/>
              </a:rPr>
              <a:t>As soon as we know the arrangements for September, we will inform you of your child’s start date and other </a:t>
            </a:r>
            <a:r>
              <a:rPr lang="en-US" dirty="0" smtClean="0">
                <a:latin typeface="Tahoma"/>
                <a:ea typeface="Tahoma"/>
                <a:cs typeface="Tahoma"/>
                <a:sym typeface="Tahoma"/>
              </a:rPr>
              <a:t>important dates. </a:t>
            </a:r>
            <a:endParaRPr lang="en-US" i="0" u="none" dirty="0" smtClean="0">
              <a:solidFill>
                <a:srgbClr val="1C1C1C"/>
              </a:solidFill>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endParaRPr sz="1600" b="1" i="1" u="none" dirty="0">
              <a:solidFill>
                <a:srgbClr val="1C1C1C"/>
              </a:solidFill>
              <a:latin typeface="Play"/>
              <a:ea typeface="Play"/>
              <a:cs typeface="Play"/>
              <a:sym typeface="Play"/>
            </a:endParaRPr>
          </a:p>
        </p:txBody>
      </p:sp>
      <p:pic>
        <p:nvPicPr>
          <p:cNvPr id="123" name="Google Shape;123;p7"/>
          <p:cNvPicPr preferRelativeResize="0"/>
          <p:nvPr/>
        </p:nvPicPr>
        <p:blipFill rotWithShape="1">
          <a:blip r:embed="rId3">
            <a:alphaModFix/>
          </a:blip>
          <a:srcRect/>
          <a:stretch/>
        </p:blipFill>
        <p:spPr>
          <a:xfrm>
            <a:off x="7532676" y="344575"/>
            <a:ext cx="1118300" cy="126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127"/>
        <p:cNvGrpSpPr/>
        <p:nvPr/>
      </p:nvGrpSpPr>
      <p:grpSpPr>
        <a:xfrm>
          <a:off x="0" y="0"/>
          <a:ext cx="0" cy="0"/>
          <a:chOff x="0" y="0"/>
          <a:chExt cx="0" cy="0"/>
        </a:xfrm>
      </p:grpSpPr>
      <p:sp>
        <p:nvSpPr>
          <p:cNvPr id="128" name="Google Shape;128;p8"/>
          <p:cNvSpPr>
            <a:spLocks noGrp="1"/>
          </p:cNvSpPr>
          <p:nvPr>
            <p:ph type="title"/>
          </p:nvPr>
        </p:nvSpPr>
        <p:spPr>
          <a:xfrm>
            <a:off x="457200" y="479425"/>
            <a:ext cx="8220075" cy="993775"/>
          </a:xfrm>
          <a:prstGeom prst="roundRect">
            <a:avLst>
              <a:gd name="adj" fmla="val 16667"/>
            </a:avLst>
          </a:prstGeom>
          <a:noFill/>
          <a:ln>
            <a:noFill/>
          </a:ln>
        </p:spPr>
        <p:txBody>
          <a:bodyPr spcFirstLastPara="1" wrap="square" lIns="252000" tIns="252000" rIns="252000" bIns="252000" anchor="ctr" anchorCtr="1">
            <a:noAutofit/>
          </a:bodyPr>
          <a:lstStyle/>
          <a:p>
            <a:pPr marL="0" lvl="0" indent="0" algn="ctr" rtl="0">
              <a:lnSpc>
                <a:spcPct val="90000"/>
              </a:lnSpc>
              <a:spcBef>
                <a:spcPts val="0"/>
              </a:spcBef>
              <a:spcAft>
                <a:spcPts val="0"/>
              </a:spcAft>
              <a:buClr>
                <a:srgbClr val="23A7F9"/>
              </a:buClr>
              <a:buSzPts val="3600"/>
              <a:buFont typeface="Play"/>
              <a:buNone/>
            </a:pPr>
            <a:r>
              <a:rPr lang="en-US" sz="3600" i="0" u="none">
                <a:solidFill>
                  <a:srgbClr val="23A7F9"/>
                </a:solidFill>
                <a:latin typeface="Tahoma"/>
                <a:ea typeface="Tahoma"/>
                <a:cs typeface="Tahoma"/>
                <a:sym typeface="Tahoma"/>
              </a:rPr>
              <a:t>Trays and Pegs</a:t>
            </a:r>
            <a:r>
              <a:rPr lang="en-US" sz="3600">
                <a:solidFill>
                  <a:srgbClr val="23A7F9"/>
                </a:solidFill>
                <a:latin typeface="Tahoma"/>
                <a:ea typeface="Tahoma"/>
                <a:cs typeface="Tahoma"/>
                <a:sym typeface="Tahoma"/>
              </a:rPr>
              <a:t> and </a:t>
            </a:r>
            <a:r>
              <a:rPr lang="en-US" sz="3600" i="0" u="none">
                <a:solidFill>
                  <a:srgbClr val="23A7F9"/>
                </a:solidFill>
                <a:latin typeface="Tahoma"/>
                <a:ea typeface="Tahoma"/>
                <a:cs typeface="Tahoma"/>
                <a:sym typeface="Tahoma"/>
              </a:rPr>
              <a:t>Objects from Home</a:t>
            </a:r>
            <a:endParaRPr>
              <a:latin typeface="Tahoma"/>
              <a:ea typeface="Tahoma"/>
              <a:cs typeface="Tahoma"/>
              <a:sym typeface="Tahoma"/>
            </a:endParaRPr>
          </a:p>
        </p:txBody>
      </p:sp>
      <p:sp>
        <p:nvSpPr>
          <p:cNvPr id="129" name="Google Shape;129;p8"/>
          <p:cNvSpPr>
            <a:spLocks noGrp="1"/>
          </p:cNvSpPr>
          <p:nvPr>
            <p:ph type="body" idx="1"/>
          </p:nvPr>
        </p:nvSpPr>
        <p:spPr>
          <a:xfrm>
            <a:off x="457200" y="1408545"/>
            <a:ext cx="7632600" cy="4754400"/>
          </a:xfrm>
          <a:prstGeom prst="roundRect">
            <a:avLst>
              <a:gd name="adj" fmla="val 16667"/>
            </a:avLst>
          </a:prstGeom>
          <a:noFill/>
          <a:ln>
            <a:noFill/>
          </a:ln>
        </p:spPr>
        <p:txBody>
          <a:bodyPr spcFirstLastPara="1" wrap="square" lIns="108000" tIns="108000" rIns="108000" bIns="108000" anchor="t" anchorCtr="0">
            <a:noAutofit/>
          </a:bodyPr>
          <a:lstStyle/>
          <a:p>
            <a:pPr marL="0" marR="0" lvl="0" indent="0" algn="l" rtl="0">
              <a:lnSpc>
                <a:spcPct val="107000"/>
              </a:lnSpc>
              <a:spcBef>
                <a:spcPts val="0"/>
              </a:spcBef>
              <a:spcAft>
                <a:spcPts val="0"/>
              </a:spcAft>
              <a:buClr>
                <a:srgbClr val="1C1C1C"/>
              </a:buClr>
              <a:buSzPts val="1600"/>
              <a:buFont typeface="Arial"/>
              <a:buNone/>
            </a:pPr>
            <a:r>
              <a:rPr lang="en-US" b="1" dirty="0">
                <a:latin typeface="Tahoma"/>
                <a:ea typeface="Tahoma"/>
                <a:cs typeface="Tahoma"/>
                <a:sym typeface="Tahoma"/>
              </a:rPr>
              <a:t>Trays and Pegs</a:t>
            </a:r>
            <a:r>
              <a:rPr lang="en-US" b="1" i="0" u="none" dirty="0">
                <a:solidFill>
                  <a:srgbClr val="1C1C1C"/>
                </a:solidFill>
                <a:latin typeface="Tahoma"/>
                <a:ea typeface="Tahoma"/>
                <a:cs typeface="Tahoma"/>
                <a:sym typeface="Tahoma"/>
              </a:rPr>
              <a:t>: </a:t>
            </a:r>
            <a:r>
              <a:rPr lang="en-US" dirty="0">
                <a:latin typeface="Tahoma"/>
                <a:ea typeface="Tahoma"/>
                <a:cs typeface="Tahoma"/>
                <a:sym typeface="Tahoma"/>
              </a:rPr>
              <a:t>Each child has a </a:t>
            </a:r>
            <a:r>
              <a:rPr lang="en-US" b="1" dirty="0">
                <a:latin typeface="Tahoma"/>
                <a:ea typeface="Tahoma"/>
                <a:cs typeface="Tahoma"/>
                <a:sym typeface="Tahoma"/>
              </a:rPr>
              <a:t>peg</a:t>
            </a:r>
            <a:r>
              <a:rPr lang="en-US" dirty="0">
                <a:latin typeface="Tahoma"/>
                <a:ea typeface="Tahoma"/>
                <a:cs typeface="Tahoma"/>
                <a:sym typeface="Tahoma"/>
              </a:rPr>
              <a:t> in the cloakroom </a:t>
            </a:r>
            <a:endParaRPr dirty="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r>
              <a:rPr lang="en-US" dirty="0">
                <a:latin typeface="Tahoma"/>
                <a:ea typeface="Tahoma"/>
                <a:cs typeface="Tahoma"/>
                <a:sym typeface="Tahoma"/>
              </a:rPr>
              <a:t>for PE bags and coats. Space is limited so please don’t </a:t>
            </a:r>
            <a:endParaRPr dirty="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r>
              <a:rPr lang="en-US" dirty="0">
                <a:latin typeface="Tahoma"/>
                <a:ea typeface="Tahoma"/>
                <a:cs typeface="Tahoma"/>
                <a:sym typeface="Tahoma"/>
              </a:rPr>
              <a:t>use rucksacks.</a:t>
            </a:r>
            <a:endParaRPr dirty="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endParaRPr dirty="0"/>
          </a:p>
          <a:p>
            <a:pPr marL="0" marR="0" lvl="0" indent="0" algn="l" rtl="0">
              <a:lnSpc>
                <a:spcPct val="107000"/>
              </a:lnSpc>
              <a:spcBef>
                <a:spcPts val="0"/>
              </a:spcBef>
              <a:spcAft>
                <a:spcPts val="0"/>
              </a:spcAft>
              <a:buClr>
                <a:srgbClr val="1C1C1C"/>
              </a:buClr>
              <a:buSzPts val="1600"/>
              <a:buFont typeface="Arial"/>
              <a:buNone/>
            </a:pPr>
            <a:r>
              <a:rPr lang="en-US" dirty="0">
                <a:latin typeface="Tahoma"/>
                <a:ea typeface="Tahoma"/>
                <a:cs typeface="Tahoma"/>
                <a:sym typeface="Tahoma"/>
              </a:rPr>
              <a:t>Drinks bottles go in the lobby.</a:t>
            </a:r>
            <a:endParaRPr dirty="0">
              <a:latin typeface="Tahoma"/>
              <a:ea typeface="Tahoma"/>
              <a:cs typeface="Tahoma"/>
              <a:sym typeface="Tahoma"/>
            </a:endParaRPr>
          </a:p>
          <a:p>
            <a:pPr marL="0" marR="0" lvl="0" indent="0" algn="l" rtl="0">
              <a:lnSpc>
                <a:spcPct val="107000"/>
              </a:lnSpc>
              <a:spcBef>
                <a:spcPts val="0"/>
              </a:spcBef>
              <a:spcAft>
                <a:spcPts val="0"/>
              </a:spcAft>
              <a:buClr>
                <a:srgbClr val="1C1C1C"/>
              </a:buClr>
              <a:buSzPts val="1600"/>
              <a:buFont typeface="Arial"/>
              <a:buNone/>
            </a:pPr>
            <a:endParaRPr dirty="0"/>
          </a:p>
          <a:p>
            <a:pPr marL="0" marR="0" lvl="0" indent="0" algn="l" rtl="0">
              <a:lnSpc>
                <a:spcPct val="107000"/>
              </a:lnSpc>
              <a:spcBef>
                <a:spcPts val="0"/>
              </a:spcBef>
              <a:spcAft>
                <a:spcPts val="0"/>
              </a:spcAft>
              <a:buClr>
                <a:srgbClr val="1C1C1C"/>
              </a:buClr>
              <a:buSzPts val="1600"/>
              <a:buFont typeface="Arial"/>
              <a:buNone/>
            </a:pPr>
            <a:r>
              <a:rPr lang="en-US" dirty="0">
                <a:latin typeface="Tahoma"/>
                <a:ea typeface="Tahoma"/>
                <a:cs typeface="Tahoma"/>
                <a:sym typeface="Tahoma"/>
              </a:rPr>
              <a:t>There is also a tray for each group in classrooms to store book bags</a:t>
            </a:r>
            <a:r>
              <a:rPr lang="en-US" dirty="0" smtClean="0">
                <a:latin typeface="Tahoma"/>
                <a:ea typeface="Tahoma"/>
                <a:cs typeface="Tahoma"/>
                <a:sym typeface="Tahoma"/>
              </a:rPr>
              <a:t>.</a:t>
            </a:r>
          </a:p>
          <a:p>
            <a:pPr marL="0" marR="0" lvl="0" indent="0" algn="l" rtl="0">
              <a:lnSpc>
                <a:spcPct val="107000"/>
              </a:lnSpc>
              <a:spcBef>
                <a:spcPts val="0"/>
              </a:spcBef>
              <a:spcAft>
                <a:spcPts val="0"/>
              </a:spcAft>
              <a:buClr>
                <a:srgbClr val="1C1C1C"/>
              </a:buClr>
              <a:buSzPts val="1600"/>
              <a:buFont typeface="Arial"/>
              <a:buNone/>
            </a:pPr>
            <a:r>
              <a:rPr lang="en-US" dirty="0" smtClean="0">
                <a:latin typeface="Tahoma"/>
                <a:ea typeface="Tahoma"/>
                <a:cs typeface="Tahoma"/>
                <a:sym typeface="Tahoma"/>
              </a:rPr>
              <a:t>If your child did not attend Decoy First Steps Nursery, they will receive a book bag as a welcome gift from the school. </a:t>
            </a:r>
            <a:endParaRPr dirty="0">
              <a:latin typeface="Tahoma"/>
              <a:ea typeface="Tahoma"/>
              <a:cs typeface="Tahoma"/>
              <a:sym typeface="Tahoma"/>
            </a:endParaRPr>
          </a:p>
          <a:p>
            <a:pPr marL="0" marR="0" lvl="0" indent="0" algn="l" rtl="0">
              <a:lnSpc>
                <a:spcPct val="107000"/>
              </a:lnSpc>
              <a:spcBef>
                <a:spcPts val="1800"/>
              </a:spcBef>
              <a:spcAft>
                <a:spcPts val="0"/>
              </a:spcAft>
              <a:buClr>
                <a:srgbClr val="1C1C1C"/>
              </a:buClr>
              <a:buSzPts val="1600"/>
              <a:buFont typeface="Arial"/>
              <a:buNone/>
            </a:pPr>
            <a:r>
              <a:rPr lang="en-US" b="1" i="0" u="none" dirty="0" smtClean="0">
                <a:solidFill>
                  <a:srgbClr val="1C1C1C"/>
                </a:solidFill>
                <a:latin typeface="Tahoma"/>
                <a:ea typeface="Tahoma"/>
                <a:cs typeface="Tahoma"/>
                <a:sym typeface="Tahoma"/>
              </a:rPr>
              <a:t>Objects </a:t>
            </a:r>
            <a:r>
              <a:rPr lang="en-US" b="1" i="0" u="none" dirty="0">
                <a:solidFill>
                  <a:srgbClr val="1C1C1C"/>
                </a:solidFill>
                <a:latin typeface="Tahoma"/>
                <a:ea typeface="Tahoma"/>
                <a:cs typeface="Tahoma"/>
                <a:sym typeface="Tahoma"/>
              </a:rPr>
              <a:t>from home:</a:t>
            </a:r>
            <a:r>
              <a:rPr lang="en-US" i="0" u="none" dirty="0">
                <a:solidFill>
                  <a:srgbClr val="1C1C1C"/>
                </a:solidFill>
                <a:latin typeface="Tahoma"/>
                <a:ea typeface="Tahoma"/>
                <a:cs typeface="Tahoma"/>
                <a:sym typeface="Tahoma"/>
              </a:rPr>
              <a:t> We would rather not have thing</a:t>
            </a:r>
            <a:r>
              <a:rPr lang="en-US" dirty="0">
                <a:latin typeface="Tahoma"/>
                <a:ea typeface="Tahoma"/>
                <a:cs typeface="Tahoma"/>
                <a:sym typeface="Tahoma"/>
              </a:rPr>
              <a:t>s brought</a:t>
            </a:r>
            <a:r>
              <a:rPr lang="en-US" i="0" u="none" dirty="0">
                <a:solidFill>
                  <a:srgbClr val="1C1C1C"/>
                </a:solidFill>
                <a:latin typeface="Tahoma"/>
                <a:ea typeface="Tahoma"/>
                <a:cs typeface="Tahoma"/>
                <a:sym typeface="Tahoma"/>
              </a:rPr>
              <a:t> in from </a:t>
            </a:r>
            <a:r>
              <a:rPr lang="en-US" i="0" u="none" dirty="0" smtClean="0">
                <a:solidFill>
                  <a:srgbClr val="1C1C1C"/>
                </a:solidFill>
                <a:latin typeface="Tahoma"/>
                <a:ea typeface="Tahoma"/>
                <a:cs typeface="Tahoma"/>
                <a:sym typeface="Tahoma"/>
              </a:rPr>
              <a:t>home </a:t>
            </a:r>
            <a:r>
              <a:rPr lang="en-US" dirty="0" smtClean="0">
                <a:latin typeface="Tahoma"/>
                <a:ea typeface="Tahoma"/>
                <a:cs typeface="Tahoma"/>
                <a:sym typeface="Tahoma"/>
              </a:rPr>
              <a:t>if possible</a:t>
            </a:r>
            <a:r>
              <a:rPr lang="en-US" i="0" u="none" dirty="0" smtClean="0">
                <a:solidFill>
                  <a:srgbClr val="1C1C1C"/>
                </a:solidFill>
                <a:latin typeface="Tahoma"/>
                <a:ea typeface="Tahoma"/>
                <a:cs typeface="Tahoma"/>
                <a:sym typeface="Tahoma"/>
              </a:rPr>
              <a:t>. </a:t>
            </a:r>
            <a:r>
              <a:rPr lang="en-US" dirty="0" smtClean="0">
                <a:latin typeface="Tahoma"/>
                <a:ea typeface="Tahoma"/>
                <a:cs typeface="Tahoma"/>
                <a:sym typeface="Tahoma"/>
              </a:rPr>
              <a:t>However, i</a:t>
            </a:r>
            <a:r>
              <a:rPr lang="en-US" i="0" u="none" dirty="0" smtClean="0">
                <a:solidFill>
                  <a:srgbClr val="1C1C1C"/>
                </a:solidFill>
                <a:latin typeface="Tahoma"/>
                <a:ea typeface="Tahoma"/>
                <a:cs typeface="Tahoma"/>
                <a:sym typeface="Tahoma"/>
              </a:rPr>
              <a:t>f </a:t>
            </a:r>
            <a:r>
              <a:rPr lang="en-US" i="0" u="none" dirty="0">
                <a:solidFill>
                  <a:srgbClr val="1C1C1C"/>
                </a:solidFill>
                <a:latin typeface="Tahoma"/>
                <a:ea typeface="Tahoma"/>
                <a:cs typeface="Tahoma"/>
                <a:sym typeface="Tahoma"/>
              </a:rPr>
              <a:t>your child wishes to bring in a toy or object from home, please ensure that it is named. If it is especially valuable or breakable please speak to a member of staff before leaving it in the setting. </a:t>
            </a:r>
            <a:endParaRPr i="0" u="none" dirty="0">
              <a:solidFill>
                <a:srgbClr val="FF0000"/>
              </a:solidFill>
              <a:latin typeface="Tahoma"/>
              <a:ea typeface="Tahoma"/>
              <a:cs typeface="Tahoma"/>
              <a:sym typeface="Tahoma"/>
            </a:endParaRPr>
          </a:p>
        </p:txBody>
      </p:sp>
      <p:pic>
        <p:nvPicPr>
          <p:cNvPr id="130" name="Google Shape;130;p8"/>
          <p:cNvPicPr preferRelativeResize="0"/>
          <p:nvPr/>
        </p:nvPicPr>
        <p:blipFill rotWithShape="1">
          <a:blip r:embed="rId3">
            <a:alphaModFix/>
          </a:blip>
          <a:srcRect/>
          <a:stretch/>
        </p:blipFill>
        <p:spPr>
          <a:xfrm>
            <a:off x="6758650" y="1799825"/>
            <a:ext cx="857250" cy="857250"/>
          </a:xfrm>
          <a:prstGeom prst="rect">
            <a:avLst/>
          </a:prstGeom>
          <a:noFill/>
          <a:ln>
            <a:noFill/>
          </a:ln>
        </p:spPr>
      </p:pic>
      <p:pic>
        <p:nvPicPr>
          <p:cNvPr id="131" name="Google Shape;131;p8"/>
          <p:cNvPicPr preferRelativeResize="0"/>
          <p:nvPr/>
        </p:nvPicPr>
        <p:blipFill rotWithShape="1">
          <a:blip r:embed="rId4">
            <a:alphaModFix/>
          </a:blip>
          <a:srcRect/>
          <a:stretch/>
        </p:blipFill>
        <p:spPr>
          <a:xfrm>
            <a:off x="7891459" y="3434637"/>
            <a:ext cx="993774" cy="993774"/>
          </a:xfrm>
          <a:prstGeom prst="rect">
            <a:avLst/>
          </a:prstGeom>
          <a:noFill/>
          <a:ln>
            <a:noFill/>
          </a:ln>
        </p:spPr>
      </p:pic>
      <p:pic>
        <p:nvPicPr>
          <p:cNvPr id="132" name="Google Shape;132;p8"/>
          <p:cNvPicPr preferRelativeResize="0"/>
          <p:nvPr/>
        </p:nvPicPr>
        <p:blipFill rotWithShape="1">
          <a:blip r:embed="rId5">
            <a:alphaModFix/>
          </a:blip>
          <a:srcRect/>
          <a:stretch/>
        </p:blipFill>
        <p:spPr>
          <a:xfrm>
            <a:off x="4567237" y="2460678"/>
            <a:ext cx="1057275" cy="1057275"/>
          </a:xfrm>
          <a:prstGeom prst="rect">
            <a:avLst/>
          </a:prstGeom>
          <a:noFill/>
          <a:ln>
            <a:noFill/>
          </a:ln>
        </p:spPr>
      </p:pic>
      <p:pic>
        <p:nvPicPr>
          <p:cNvPr id="133" name="Google Shape;133;p8"/>
          <p:cNvPicPr preferRelativeResize="0"/>
          <p:nvPr/>
        </p:nvPicPr>
        <p:blipFill rotWithShape="1">
          <a:blip r:embed="rId6">
            <a:alphaModFix/>
          </a:blip>
          <a:srcRect/>
          <a:stretch/>
        </p:blipFill>
        <p:spPr>
          <a:xfrm>
            <a:off x="7443296" y="645350"/>
            <a:ext cx="1118300" cy="1263600"/>
          </a:xfrm>
          <a:prstGeom prst="rect">
            <a:avLst/>
          </a:prstGeom>
          <a:noFill/>
          <a:ln>
            <a:noFill/>
          </a:ln>
        </p:spPr>
      </p:pic>
      <p:pic>
        <p:nvPicPr>
          <p:cNvPr id="134" name="Google Shape;134;p8"/>
          <p:cNvPicPr preferRelativeResize="0"/>
          <p:nvPr/>
        </p:nvPicPr>
        <p:blipFill rotWithShape="1">
          <a:blip r:embed="rId7">
            <a:alphaModFix/>
          </a:blip>
          <a:srcRect/>
          <a:stretch/>
        </p:blipFill>
        <p:spPr>
          <a:xfrm>
            <a:off x="7573827" y="2078472"/>
            <a:ext cx="857250" cy="85728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Twinkl Template">
      <a:dk1>
        <a:srgbClr val="1C1C1C"/>
      </a:dk1>
      <a:lt1>
        <a:srgbClr val="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Twinkl Template">
      <a:dk1>
        <a:srgbClr val="1C1C1C"/>
      </a:dk1>
      <a:lt1>
        <a:srgbClr val="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Twinkl Template">
      <a:dk1>
        <a:srgbClr val="1C1C1C"/>
      </a:dk1>
      <a:lt1>
        <a:srgbClr val="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1774</Words>
  <Application>Microsoft Office PowerPoint</Application>
  <PresentationFormat>On-screen Show (4:3)</PresentationFormat>
  <Paragraphs>133</Paragraphs>
  <Slides>18</Slides>
  <Notes>18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Play</vt:lpstr>
      <vt:lpstr>Tahoma</vt:lpstr>
      <vt:lpstr>1_Office Theme</vt:lpstr>
      <vt:lpstr>2_Office Theme</vt:lpstr>
      <vt:lpstr>4_Office Theme</vt:lpstr>
      <vt:lpstr>PowerPoint Presentation</vt:lpstr>
      <vt:lpstr>Welcome to Decoy Community Primary School</vt:lpstr>
      <vt:lpstr>The Reception classes at Decoy Community School</vt:lpstr>
      <vt:lpstr>Meet the Reception Staff</vt:lpstr>
      <vt:lpstr>Groups in Reception</vt:lpstr>
      <vt:lpstr>Food and Drink</vt:lpstr>
      <vt:lpstr>School dinners</vt:lpstr>
      <vt:lpstr>Daily Timetable and Important Dates</vt:lpstr>
      <vt:lpstr>Trays and Pegs and Objects from Home</vt:lpstr>
      <vt:lpstr>Clothing</vt:lpstr>
      <vt:lpstr>School uniform suppliers</vt:lpstr>
      <vt:lpstr>Health</vt:lpstr>
      <vt:lpstr>Early Years Curriculum</vt:lpstr>
      <vt:lpstr>Characteristics of Effective Learning</vt:lpstr>
      <vt:lpstr>Learning Journeys, Reports and  Parent Evenings</vt:lpstr>
      <vt:lpstr>Home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Twinkl</dc:creator>
  <cp:lastModifiedBy>Cassie Smiith</cp:lastModifiedBy>
  <cp:revision>8</cp:revision>
  <dcterms:created xsi:type="dcterms:W3CDTF">2014-10-01T16:09:27Z</dcterms:created>
  <dcterms:modified xsi:type="dcterms:W3CDTF">2020-05-19T18:08:26Z</dcterms:modified>
</cp:coreProperties>
</file>